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60" r:id="rId3"/>
    <p:sldId id="465" r:id="rId4"/>
    <p:sldId id="322" r:id="rId5"/>
    <p:sldId id="448" r:id="rId6"/>
    <p:sldId id="449" r:id="rId7"/>
    <p:sldId id="446" r:id="rId8"/>
    <p:sldId id="332" r:id="rId9"/>
    <p:sldId id="323" r:id="rId10"/>
    <p:sldId id="324" r:id="rId11"/>
    <p:sldId id="325" r:id="rId12"/>
    <p:sldId id="326" r:id="rId13"/>
    <p:sldId id="447" r:id="rId14"/>
    <p:sldId id="329" r:id="rId15"/>
    <p:sldId id="330" r:id="rId16"/>
    <p:sldId id="331" r:id="rId17"/>
    <p:sldId id="359" r:id="rId18"/>
    <p:sldId id="439" r:id="rId19"/>
    <p:sldId id="339" r:id="rId20"/>
    <p:sldId id="340" r:id="rId21"/>
    <p:sldId id="341" r:id="rId22"/>
    <p:sldId id="342" r:id="rId23"/>
    <p:sldId id="455" r:id="rId24"/>
    <p:sldId id="440" r:id="rId25"/>
    <p:sldId id="466" r:id="rId26"/>
    <p:sldId id="343" r:id="rId27"/>
    <p:sldId id="344" r:id="rId28"/>
    <p:sldId id="459" r:id="rId29"/>
    <p:sldId id="460" r:id="rId30"/>
    <p:sldId id="464" r:id="rId31"/>
    <p:sldId id="458" r:id="rId32"/>
    <p:sldId id="347" r:id="rId33"/>
    <p:sldId id="357" r:id="rId34"/>
    <p:sldId id="441" r:id="rId35"/>
    <p:sldId id="351" r:id="rId36"/>
    <p:sldId id="348" r:id="rId37"/>
    <p:sldId id="350" r:id="rId38"/>
    <p:sldId id="454" r:id="rId39"/>
    <p:sldId id="451" r:id="rId40"/>
    <p:sldId id="442" r:id="rId41"/>
    <p:sldId id="443" r:id="rId42"/>
    <p:sldId id="444" r:id="rId43"/>
    <p:sldId id="445" r:id="rId44"/>
    <p:sldId id="349" r:id="rId45"/>
    <p:sldId id="468" r:id="rId46"/>
    <p:sldId id="450" r:id="rId47"/>
    <p:sldId id="354" r:id="rId48"/>
    <p:sldId id="353" r:id="rId49"/>
    <p:sldId id="355" r:id="rId50"/>
    <p:sldId id="453" r:id="rId51"/>
    <p:sldId id="456" r:id="rId52"/>
    <p:sldId id="356" r:id="rId53"/>
    <p:sldId id="457" r:id="rId54"/>
    <p:sldId id="358" r:id="rId55"/>
    <p:sldId id="467" r:id="rId56"/>
    <p:sldId id="461" r:id="rId57"/>
    <p:sldId id="462" r:id="rId58"/>
    <p:sldId id="463" r:id="rId59"/>
    <p:sldId id="361" r:id="rId60"/>
    <p:sldId id="4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86" autoAdjust="0"/>
    <p:restoredTop sz="94660"/>
  </p:normalViewPr>
  <p:slideViewPr>
    <p:cSldViewPr snapToGrid="0">
      <p:cViewPr varScale="1">
        <p:scale>
          <a:sx n="67" d="100"/>
          <a:sy n="67" d="100"/>
        </p:scale>
        <p:origin x="50"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E4DD6-3B96-459E-9DC8-6D17EA6B041A}" type="datetimeFigureOut">
              <a:rPr lang="en-US" smtClean="0"/>
              <a:t>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94BAC-E5CE-4BEC-AF43-71AB2D7716BB}" type="slidenum">
              <a:rPr lang="en-US" smtClean="0"/>
              <a:t>‹#›</a:t>
            </a:fld>
            <a:endParaRPr lang="en-US"/>
          </a:p>
        </p:txBody>
      </p:sp>
    </p:spTree>
    <p:extLst>
      <p:ext uri="{BB962C8B-B14F-4D97-AF65-F5344CB8AC3E}">
        <p14:creationId xmlns:p14="http://schemas.microsoft.com/office/powerpoint/2010/main" val="166989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15566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75579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418461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0770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78869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92790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16251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AC5C-5BFD-473B-D106-9C49E020F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9A992-78C8-859A-478A-446D284B0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98BB6-54F9-4F7C-3893-BF9A0E8983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77EC7E-70DF-FCCD-708D-C54C69AFFD0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703517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E8D7-178F-B2BE-4BD8-352D90B66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30A5B-F573-0861-5AD5-5A9EBF6F7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FF7B3-59B5-47DF-4722-1D542DFA618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98D69BE-121F-73F8-84CC-ED98B3B18196}"/>
              </a:ext>
            </a:extLst>
          </p:cNvPr>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308026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449246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194452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950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2EE3D-3449-6000-7E91-66F9A9120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90008-1E41-7FBC-95F0-BBB10B29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BE417-23CA-3E9C-8A83-26ADDAA32FD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2E0508F-0354-4F16-823C-E230C6EC7F7A}"/>
              </a:ext>
            </a:extLst>
          </p:cNvPr>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5053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6810C-FF88-B59E-8CBC-083B4413F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6481C-3D92-42E2-2E61-02A539EE9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2DCC7-8585-4E55-F7E1-0A88DC8FAD9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A5A701D-837E-0064-F481-9386038BBCC7}"/>
              </a:ext>
            </a:extLst>
          </p:cNvPr>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2818424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FFBAA-2F7C-7F2F-E865-70758A4CC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7181D-2417-68FE-2A5F-E608C66B5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3DC08-592F-7028-B24D-4C8335D025C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92DB944-3007-DECC-75CD-DFE58853A38A}"/>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546727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65E7-850C-3A27-38EF-93483C9DB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4AEF9-ABD6-A3C8-1200-D361D1AE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6A258-35D6-E2EE-4B92-0C724A1F3E0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BB18BC5-4407-6697-23D9-C824D9EEEA62}"/>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222764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1742582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932997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04459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334429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385973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269854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24AAE-290C-4A33-AF54-C8EFA8FAE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D47D1-BFC7-A5CC-B070-E0558BFB7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985B8-E44E-0ED9-1B79-987FC53939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1E381760-6B7C-97AC-0A44-7CF68C5FA113}"/>
              </a:ext>
            </a:extLst>
          </p:cNvPr>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24340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1996490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40</a:t>
            </a:fld>
            <a:endParaRPr lang="en-US" dirty="0"/>
          </a:p>
        </p:txBody>
      </p:sp>
    </p:spTree>
    <p:extLst>
      <p:ext uri="{BB962C8B-B14F-4D97-AF65-F5344CB8AC3E}">
        <p14:creationId xmlns:p14="http://schemas.microsoft.com/office/powerpoint/2010/main" val="1803867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966680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Tree>
    <p:extLst>
      <p:ext uri="{BB962C8B-B14F-4D97-AF65-F5344CB8AC3E}">
        <p14:creationId xmlns:p14="http://schemas.microsoft.com/office/powerpoint/2010/main" val="71445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885776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dirty="0"/>
          </a:p>
        </p:txBody>
      </p:sp>
    </p:spTree>
    <p:extLst>
      <p:ext uri="{BB962C8B-B14F-4D97-AF65-F5344CB8AC3E}">
        <p14:creationId xmlns:p14="http://schemas.microsoft.com/office/powerpoint/2010/main" val="1668632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4F67F-9265-A225-5318-F8EAC8859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DD576-0E71-FDE8-BDB6-8B415E295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6897E-A836-C7BC-6FED-B42E4DAF7CC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BB8287-098F-7398-4262-D427F99635C4}"/>
              </a:ext>
            </a:extLst>
          </p:cNvPr>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294974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109366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83595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1021762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960928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3009857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DD25-1952-683B-4A47-1A1402CFB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FEB6-346C-42DC-0A26-6BEAD178F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55C9B-1C9D-B3C3-CE3B-C767E3F47E5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B5A29B8-B9A1-1DD9-910E-44E5BE896EDD}"/>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870909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DD88-DE01-7FB2-DBE7-A6BA83430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90FD7-5FAF-C4B7-B95D-960E6557B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12ADE-CEAD-6E7E-2843-868C92A1493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A10C322-54A6-11EC-B30A-F4E68B08AEB4}"/>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2873553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2484688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6935-6D4C-6D15-459C-914FA19CC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2367-5360-9F24-15A1-9455A1597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82F10-F610-0731-5C55-D58EE0796B5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876D691-5D28-8916-D5A4-929EB81AC866}"/>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1448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759201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2EDD5-53F0-5216-E678-D6EE77EBD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AAF6F-C9BE-CDC1-9A11-37683E8C6A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FC0CD-56EF-A053-1F86-EC3805215B4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D42EF17-609E-2DA6-B67C-F5591F53F7DC}"/>
              </a:ext>
            </a:extLst>
          </p:cNvPr>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3727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C880C-9CDE-4C84-087B-D693A17C9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8A0C7-956B-A9D4-9A8B-3E5FB464A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7F35-56FA-6409-43D0-DA61A0AFC5F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F144B22-E52E-C5D8-8F06-083C6106772C}"/>
              </a:ext>
            </a:extLst>
          </p:cNvPr>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226868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993952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17BD-360E-895A-F033-099C2EBA4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8D278-8DBA-5D9F-DA58-F773504E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00FBA-3BC4-3DC9-C054-7A43437B09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0B68C58-0A63-8B86-65DD-B819A8D5C01D}"/>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1920207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2755933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97E-DE83-DDE6-6054-1F57B0288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ECCAA-63FE-F572-1CF5-D2BD374AD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C198D-6DD7-4334-A361-B41B94FFA49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57D63345-04B7-CBAB-8A96-43C8EEEC45BB}"/>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241032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11214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148317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419997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214871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238-E970-4CFB-9B85-FFF0545B9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C1D25-E7F7-4D06-BC44-29576F264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019E3-DC2E-4500-A7EC-5DBBC97B7640}"/>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98821261-0E66-453C-9B5D-E13B2171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9FFDE-5DE4-43BA-A547-5F500D463B5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88562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EBFB-3CB1-4C42-8A93-0E526E335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BEDCC8-9668-4BD6-9271-28BCACB29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4C915-5D18-40A7-9583-512225BCEF74}"/>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8B39EC4F-8F4C-4D06-804A-93972EE0F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CE1CA-652B-4B3B-A929-547F270A3DDD}"/>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8125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C4209-E614-4CD5-B924-2B1D0180D2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5B86B1-5815-4AEF-B86B-9A9AC6BACC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59364-2EF5-41AD-A178-C41E77F78353}"/>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EAA045D4-A913-4E96-B70D-17BA83D0A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E153A-5B54-4458-896D-085CC27076C8}"/>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099224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575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131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422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449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7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24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946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5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FE54-E524-4C76-B436-8AF546BBC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B0113-8953-466C-BFA9-319B4A06B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EC712-A005-49A4-968F-4CA97120E53D}"/>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59355D15-23C9-4EF3-B8F5-C75EC10C1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C2EDB-2A42-4820-B6FF-3EA76854CF4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973666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70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267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053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3338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95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21137212"/>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2A0A-F435-435F-9DBA-F51BBE278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1A2BF3-9E93-45F9-AF90-FEA7670C5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B0E0D2-A2E7-4D09-B5A9-29426D298640}"/>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11E2283D-FD36-4E06-B790-16793DEED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FC593-23BF-4EE5-B0AF-E0995F926970}"/>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226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9449-066B-4275-A739-C3C54B4D25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56918-8488-47E6-8B5E-832302C36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DB5D2F-49FA-4CA8-93F0-A48521B4E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9C8175-5D10-44D2-89DD-C5766CB98009}"/>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202F871E-8332-44B4-A83D-6CC77E950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7B02BC-102C-4555-A935-596C102A342F}"/>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6281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A0EA-5798-407D-894A-ACB8B187C4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087CD-D43F-4E5E-9F78-723287A4C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FBAA4-FFD6-4287-BCB6-0551D56A66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BC7A6-BBB3-4338-9E0F-389A8BDF1B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E1401E-644B-4147-BB7C-549E8A8C8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464F64-5C73-4360-8790-E329A9CADB72}"/>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8" name="Footer Placeholder 7">
            <a:extLst>
              <a:ext uri="{FF2B5EF4-FFF2-40B4-BE49-F238E27FC236}">
                <a16:creationId xmlns:a16="http://schemas.microsoft.com/office/drawing/2014/main" id="{7C819D2F-FEC3-4C58-B169-919DFA5E79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1F245-CAAC-49E0-954F-DAE0ADDFA19B}"/>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12708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33CB-B0FB-4798-B5B6-6A65848595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8449C2-64E6-433C-B3CF-1E8E314AA837}"/>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4" name="Footer Placeholder 3">
            <a:extLst>
              <a:ext uri="{FF2B5EF4-FFF2-40B4-BE49-F238E27FC236}">
                <a16:creationId xmlns:a16="http://schemas.microsoft.com/office/drawing/2014/main" id="{3FD16AF6-A035-44C6-8025-45840926B3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54A72-AC99-4C02-8E56-54273BC6C067}"/>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390161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18CA4-546D-4B43-8FE4-93DB252A455A}"/>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3" name="Footer Placeholder 2">
            <a:extLst>
              <a:ext uri="{FF2B5EF4-FFF2-40B4-BE49-F238E27FC236}">
                <a16:creationId xmlns:a16="http://schemas.microsoft.com/office/drawing/2014/main" id="{5BABEC57-FBA5-44D0-A101-26195B91B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03659-172E-4D0B-A5F8-88F2FFBBB4C3}"/>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180053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23B8-8AEE-4412-BA58-8F6AA9CC76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1C505-9E66-4670-A923-EE3D0BEE3D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BFE625-0C4F-41A8-9373-FC9281C60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5EDE1-4E51-46AF-922D-4FCFA0B46395}"/>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47F12B2E-AE2C-42E2-B814-4E5F8E6A3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541DE-F4B9-4F09-987D-CD567DCA5C54}"/>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280857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F550-31CB-4C4B-93BB-B982007F8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B3D2B-63CB-47B3-8741-54655339D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6377F-C256-4ADB-9518-23FCA5252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11CAD-2FC3-46F2-9748-BAF2CC46D82B}"/>
              </a:ext>
            </a:extLst>
          </p:cNvPr>
          <p:cNvSpPr>
            <a:spLocks noGrp="1"/>
          </p:cNvSpPr>
          <p:nvPr>
            <p:ph type="dt" sz="half" idx="10"/>
          </p:nvPr>
        </p:nvSpPr>
        <p:spPr/>
        <p:txBody>
          <a:bodyPr/>
          <a:lstStyle/>
          <a:p>
            <a:fld id="{B125589D-2AEB-461E-BC69-E89FD77E4975}" type="datetimeFigureOut">
              <a:rPr lang="en-US" smtClean="0"/>
              <a:t>2/5/2026</a:t>
            </a:fld>
            <a:endParaRPr lang="en-US"/>
          </a:p>
        </p:txBody>
      </p:sp>
      <p:sp>
        <p:nvSpPr>
          <p:cNvPr id="6" name="Footer Placeholder 5">
            <a:extLst>
              <a:ext uri="{FF2B5EF4-FFF2-40B4-BE49-F238E27FC236}">
                <a16:creationId xmlns:a16="http://schemas.microsoft.com/office/drawing/2014/main" id="{418F74FA-9AED-491E-91CE-F2B5AC86B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0C6AC-00D7-49E9-83E9-6D9AE0BF1FC9}"/>
              </a:ext>
            </a:extLst>
          </p:cNvPr>
          <p:cNvSpPr>
            <a:spLocks noGrp="1"/>
          </p:cNvSpPr>
          <p:nvPr>
            <p:ph type="sldNum" sz="quarter" idx="12"/>
          </p:nvPr>
        </p:nvSpPr>
        <p:spPr/>
        <p:txBody>
          <a:bodyPr/>
          <a:lstStyle/>
          <a:p>
            <a:fld id="{FED6975B-6414-4BCB-AC75-B4DA18175F9E}" type="slidenum">
              <a:rPr lang="en-US" smtClean="0"/>
              <a:t>‹#›</a:t>
            </a:fld>
            <a:endParaRPr lang="en-US"/>
          </a:p>
        </p:txBody>
      </p:sp>
    </p:spTree>
    <p:extLst>
      <p:ext uri="{BB962C8B-B14F-4D97-AF65-F5344CB8AC3E}">
        <p14:creationId xmlns:p14="http://schemas.microsoft.com/office/powerpoint/2010/main" val="311674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410C0-1437-4F81-A900-C72E35584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88DD79-C938-4F0E-8A48-B31FAA589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1B539-2AC2-43C6-9103-E37245CE2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5589D-2AEB-461E-BC69-E89FD77E4975}" type="datetimeFigureOut">
              <a:rPr lang="en-US" smtClean="0"/>
              <a:t>2/5/2026</a:t>
            </a:fld>
            <a:endParaRPr lang="en-US"/>
          </a:p>
        </p:txBody>
      </p:sp>
      <p:sp>
        <p:nvSpPr>
          <p:cNvPr id="5" name="Footer Placeholder 4">
            <a:extLst>
              <a:ext uri="{FF2B5EF4-FFF2-40B4-BE49-F238E27FC236}">
                <a16:creationId xmlns:a16="http://schemas.microsoft.com/office/drawing/2014/main" id="{4D77AD8E-9606-4A66-B598-CADA838ED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C9CD53-4A7A-44D7-8F9C-A4299E87B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6975B-6414-4BCB-AC75-B4DA18175F9E}" type="slidenum">
              <a:rPr lang="en-US" smtClean="0"/>
              <a:t>‹#›</a:t>
            </a:fld>
            <a:endParaRPr lang="en-US"/>
          </a:p>
        </p:txBody>
      </p:sp>
    </p:spTree>
    <p:extLst>
      <p:ext uri="{BB962C8B-B14F-4D97-AF65-F5344CB8AC3E}">
        <p14:creationId xmlns:p14="http://schemas.microsoft.com/office/powerpoint/2010/main" val="2955043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scikit-image.org/docs/stable/api/skimage.filters.html"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s://docs.opencv.org/4.x/d7/dbd/group__imgproc.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hyperlink" Target="http://6.869.csail.mit.edu/fa16/lecture/lecture3linearfilters.pdf"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ourier_transform"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70.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200.png"/><Relationship Id="rId4" Type="http://schemas.openxmlformats.org/officeDocument/2006/relationships/hyperlink" Target="https://en.wikipedia.org/wiki/Fourier_transfor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hyperlink" Target="https://dspillustrations.com/pages/posts/misc/the-convolution-theorem-and-application-examples.html" TargetMode="Externa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hyperlink" Target="https://szeliski.org/Book/"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Multidimensional_transform"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300.pn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311.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hyperlink" Target="https://en.wikipedia.org/wiki/Spectral_dens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Spectral_density"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hyperlink" Target="https://en.wikipedia.org/wiki/Spectral_densit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Convolution_theorem" TargetMode="External"/><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6.8300.csail.mit.edu/sp23/lectures/L5/5_pyramids_2023.pdf"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hyperlink" Target="http://6.8300.csail.mit.edu/sp23/lectures/L5/5_pyramids_2023.pdf" TargetMode="Externa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hyperlink" Target="http://6.8300.csail.mit.edu/sp23/lectures/L5/5_pyramids_2023.pdf"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onvolution"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4000" y="425007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818" y="493507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Copyright 2022, 2023, 2024, 2025, 2026, Stephen F Elston. All rights reserved.</a:t>
            </a:r>
          </a:p>
          <a:p>
            <a:endParaRPr lang="en-US" dirty="0"/>
          </a:p>
        </p:txBody>
      </p:sp>
      <p:sp>
        <p:nvSpPr>
          <p:cNvPr id="7" name="TextBox 6">
            <a:extLst>
              <a:ext uri="{FF2B5EF4-FFF2-40B4-BE49-F238E27FC236}">
                <a16:creationId xmlns:a16="http://schemas.microsoft.com/office/drawing/2014/main" id="{F6C37018-A4F9-4B1C-806D-0E7F64A950E8}"/>
              </a:ext>
            </a:extLst>
          </p:cNvPr>
          <p:cNvSpPr txBox="1"/>
          <p:nvPr/>
        </p:nvSpPr>
        <p:spPr>
          <a:xfrm>
            <a:off x="821718" y="3035467"/>
            <a:ext cx="11036368" cy="707886"/>
          </a:xfrm>
          <a:prstGeom prst="rect">
            <a:avLst/>
          </a:prstGeom>
          <a:noFill/>
        </p:spPr>
        <p:txBody>
          <a:bodyPr wrap="square" rtlCol="0">
            <a:spAutoFit/>
          </a:bodyPr>
          <a:lstStyle/>
          <a:p>
            <a:pPr algn="ctr"/>
            <a:r>
              <a:rPr lang="en-US" sz="4000" dirty="0"/>
              <a:t>Convolution and Image Filtering</a:t>
            </a:r>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80374"/>
            <a:ext cx="11525250" cy="1727768"/>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US">
                <a:ea typeface="Segoe UI" panose="020B0502040204020203" pitchFamily="34" charset="0"/>
                <a:cs typeface="Segoe UI" panose="020B0502040204020203" pitchFamily="34" charset="0"/>
              </a:rPr>
              <a:t>Move kernel by </a:t>
            </a:r>
            <a:r>
              <a:rPr lang="en-US" b="1" dirty="0">
                <a:ea typeface="Segoe UI" panose="020B0502040204020203" pitchFamily="34" charset="0"/>
                <a:cs typeface="Segoe UI" panose="020B0502040204020203" pitchFamily="34" charset="0"/>
              </a:rPr>
              <a:t>stride</a:t>
            </a:r>
            <a:r>
              <a:rPr lang="en-US" dirty="0">
                <a:ea typeface="Segoe UI" panose="020B0502040204020203" pitchFamily="34" charset="0"/>
                <a:cs typeface="Segoe UI" panose="020B0502040204020203" pitchFamily="34" charset="0"/>
              </a:rPr>
              <a:t> 1</a:t>
            </a:r>
          </a:p>
          <a:p>
            <a:r>
              <a:rPr lang="en-US" dirty="0">
                <a:ea typeface="Segoe UI" panose="020B0502040204020203" pitchFamily="34" charset="0"/>
                <a:cs typeface="Segoe UI" panose="020B0502040204020203" pitchFamily="34" charset="0"/>
              </a:rPr>
              <a:t>The convolutional kernel moves one sample per step</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4</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020106" y="379912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124180" y="508855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0" name="Oval 29">
            <a:extLst>
              <a:ext uri="{FF2B5EF4-FFF2-40B4-BE49-F238E27FC236}">
                <a16:creationId xmlns:a16="http://schemas.microsoft.com/office/drawing/2014/main" id="{DDFFCB72-122A-46E5-B9B9-6F505C016E1D}"/>
              </a:ext>
            </a:extLst>
          </p:cNvPr>
          <p:cNvSpPr/>
          <p:nvPr/>
        </p:nvSpPr>
        <p:spPr>
          <a:xfrm>
            <a:off x="4867057" y="2997791"/>
            <a:ext cx="593129" cy="56469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FBA34CF-513A-43AA-95BA-F2EFDA8AB47B}"/>
              </a:ext>
            </a:extLst>
          </p:cNvPr>
          <p:cNvSpPr/>
          <p:nvPr/>
        </p:nvSpPr>
        <p:spPr>
          <a:xfrm>
            <a:off x="5599857" y="3008331"/>
            <a:ext cx="593129" cy="564695"/>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B5D33-F2DC-47B6-8362-2AF9084A90BB}"/>
              </a:ext>
            </a:extLst>
          </p:cNvPr>
          <p:cNvSpPr/>
          <p:nvPr/>
        </p:nvSpPr>
        <p:spPr>
          <a:xfrm>
            <a:off x="4205103" y="3909678"/>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B855873-1B6A-44DC-9757-BC685772516E}"/>
              </a:ext>
            </a:extLst>
          </p:cNvPr>
          <p:cNvSpPr/>
          <p:nvPr/>
        </p:nvSpPr>
        <p:spPr>
          <a:xfrm>
            <a:off x="4922511" y="3926750"/>
            <a:ext cx="522626" cy="521377"/>
          </a:xfrm>
          <a:prstGeom prst="ellipse">
            <a:avLst/>
          </a:prstGeom>
          <a:solidFill>
            <a:schemeClr val="bg1">
              <a:lumMod val="50000"/>
              <a:alpha val="51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C1B70D5-2C13-40B0-9853-2E10C82B2A1A}"/>
              </a:ext>
            </a:extLst>
          </p:cNvPr>
          <p:cNvSpPr/>
          <p:nvPr/>
        </p:nvSpPr>
        <p:spPr>
          <a:xfrm>
            <a:off x="5665798" y="3916209"/>
            <a:ext cx="522626" cy="521377"/>
          </a:xfrm>
          <a:prstGeom prst="ellipse">
            <a:avLst/>
          </a:prstGeom>
          <a:solidFill>
            <a:schemeClr val="bg1">
              <a:lumMod val="50000"/>
              <a:alpha val="49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B5558F5-1FE9-4FA4-AD79-11FB643B1450}"/>
              </a:ext>
            </a:extLst>
          </p:cNvPr>
          <p:cNvCxnSpPr>
            <a:cxnSpLocks/>
            <a:stCxn id="34" idx="0"/>
            <a:endCxn id="31" idx="4"/>
          </p:cNvCxnSpPr>
          <p:nvPr/>
        </p:nvCxnSpPr>
        <p:spPr>
          <a:xfrm flipV="1">
            <a:off x="5183824" y="3573026"/>
            <a:ext cx="712598" cy="3537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9A88FC-F7A0-4660-B81F-56A6E62EC6FE}"/>
              </a:ext>
            </a:extLst>
          </p:cNvPr>
          <p:cNvCxnSpPr>
            <a:cxnSpLocks/>
            <a:endCxn id="31" idx="3"/>
          </p:cNvCxnSpPr>
          <p:nvPr/>
        </p:nvCxnSpPr>
        <p:spPr>
          <a:xfrm flipV="1">
            <a:off x="4673558" y="3490328"/>
            <a:ext cx="1013161" cy="4971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E86644-2393-4F9B-BF4F-C93F3F377D6B}"/>
              </a:ext>
            </a:extLst>
          </p:cNvPr>
          <p:cNvCxnSpPr>
            <a:cxnSpLocks/>
            <a:stCxn id="35" idx="1"/>
            <a:endCxn id="31" idx="5"/>
          </p:cNvCxnSpPr>
          <p:nvPr/>
        </p:nvCxnSpPr>
        <p:spPr>
          <a:xfrm flipV="1">
            <a:off x="5742335" y="3490328"/>
            <a:ext cx="363789" cy="5022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1D0709-3036-448E-AA99-A520D641CAC1}"/>
              </a:ext>
            </a:extLst>
          </p:cNvPr>
          <p:cNvSpPr txBox="1"/>
          <p:nvPr/>
        </p:nvSpPr>
        <p:spPr>
          <a:xfrm>
            <a:off x="4503656" y="3533109"/>
            <a:ext cx="476250" cy="369332"/>
          </a:xfrm>
          <a:prstGeom prst="rect">
            <a:avLst/>
          </a:prstGeom>
          <a:noFill/>
        </p:spPr>
        <p:txBody>
          <a:bodyPr wrap="square" rtlCol="0">
            <a:spAutoFit/>
          </a:bodyPr>
          <a:lstStyle/>
          <a:p>
            <a:pPr algn="ctr"/>
            <a:r>
              <a:rPr lang="en-US" dirty="0"/>
              <a:t>W</a:t>
            </a:r>
            <a:r>
              <a:rPr lang="en-US" baseline="-25000" dirty="0"/>
              <a:t>1</a:t>
            </a:r>
          </a:p>
        </p:txBody>
      </p:sp>
      <p:sp>
        <p:nvSpPr>
          <p:cNvPr id="40" name="TextBox 39">
            <a:extLst>
              <a:ext uri="{FF2B5EF4-FFF2-40B4-BE49-F238E27FC236}">
                <a16:creationId xmlns:a16="http://schemas.microsoft.com/office/drawing/2014/main" id="{C1D2AFAB-C410-4B9F-BD71-CA051EDBEE86}"/>
              </a:ext>
            </a:extLst>
          </p:cNvPr>
          <p:cNvSpPr txBox="1"/>
          <p:nvPr/>
        </p:nvSpPr>
        <p:spPr>
          <a:xfrm>
            <a:off x="5392069" y="3633238"/>
            <a:ext cx="476250" cy="369332"/>
          </a:xfrm>
          <a:prstGeom prst="rect">
            <a:avLst/>
          </a:prstGeom>
          <a:noFill/>
        </p:spPr>
        <p:txBody>
          <a:bodyPr wrap="square" rtlCol="0">
            <a:spAutoFit/>
          </a:bodyPr>
          <a:lstStyle/>
          <a:p>
            <a:pPr algn="ctr"/>
            <a:r>
              <a:rPr lang="en-US" dirty="0"/>
              <a:t>W</a:t>
            </a:r>
            <a:r>
              <a:rPr lang="en-US" baseline="-25000" dirty="0"/>
              <a:t>2</a:t>
            </a:r>
          </a:p>
        </p:txBody>
      </p:sp>
      <p:sp>
        <p:nvSpPr>
          <p:cNvPr id="41" name="TextBox 40">
            <a:extLst>
              <a:ext uri="{FF2B5EF4-FFF2-40B4-BE49-F238E27FC236}">
                <a16:creationId xmlns:a16="http://schemas.microsoft.com/office/drawing/2014/main" id="{147575EC-986A-4A6E-8FBA-B31244A7D78A}"/>
              </a:ext>
            </a:extLst>
          </p:cNvPr>
          <p:cNvSpPr txBox="1"/>
          <p:nvPr/>
        </p:nvSpPr>
        <p:spPr>
          <a:xfrm>
            <a:off x="5987257" y="3562033"/>
            <a:ext cx="476250" cy="369332"/>
          </a:xfrm>
          <a:prstGeom prst="rect">
            <a:avLst/>
          </a:prstGeom>
          <a:noFill/>
        </p:spPr>
        <p:txBody>
          <a:bodyPr wrap="square" rtlCol="0">
            <a:spAutoFit/>
          </a:bodyPr>
          <a:lstStyle/>
          <a:p>
            <a:pPr algn="ctr"/>
            <a:r>
              <a:rPr lang="en-US" dirty="0"/>
              <a:t>W</a:t>
            </a:r>
            <a:r>
              <a:rPr lang="en-US" baseline="-25000" dirty="0"/>
              <a:t>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4E5DA0E-2CD8-538A-7449-6EC36F830472}"/>
                  </a:ext>
                </a:extLst>
              </p:cNvPr>
              <p:cNvSpPr txBox="1"/>
              <p:nvPr/>
            </p:nvSpPr>
            <p:spPr>
              <a:xfrm>
                <a:off x="6182660" y="2818554"/>
                <a:ext cx="2567005"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24E5DA0E-2CD8-538A-7449-6EC36F830472}"/>
                  </a:ext>
                </a:extLst>
              </p:cNvPr>
              <p:cNvSpPr txBox="1">
                <a:spLocks noRot="1" noChangeAspect="1" noMove="1" noResize="1" noEditPoints="1" noAdjustHandles="1" noChangeArrowheads="1" noChangeShapeType="1" noTextEdit="1"/>
              </p:cNvSpPr>
              <p:nvPr/>
            </p:nvSpPr>
            <p:spPr>
              <a:xfrm>
                <a:off x="6182660" y="2818554"/>
                <a:ext cx="2567005" cy="8710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58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87050"/>
            <a:ext cx="11525250" cy="1432693"/>
          </a:xfrm>
        </p:spPr>
        <p:txBody>
          <a:bodyPr>
            <a:normAutofit/>
          </a:bodyPr>
          <a:lstStyle/>
          <a:p>
            <a:r>
              <a:rPr lang="en-US" dirty="0">
                <a:ea typeface="Segoe UI" panose="020B0502040204020203" pitchFamily="34" charset="0"/>
                <a:cs typeface="Segoe UI" panose="020B0502040204020203" pitchFamily="34" charset="0"/>
              </a:rPr>
              <a:t>1-D CNNs are a simple, but useful example</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Continue to produce one output value per time step</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5</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5752906" y="3810556"/>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4856980" y="5099984"/>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2" name="Oval 31">
            <a:extLst>
              <a:ext uri="{FF2B5EF4-FFF2-40B4-BE49-F238E27FC236}">
                <a16:creationId xmlns:a16="http://schemas.microsoft.com/office/drawing/2014/main" id="{D6AE558D-364B-46A3-A6F0-6F6A1DBEBF4C}"/>
              </a:ext>
            </a:extLst>
          </p:cNvPr>
          <p:cNvSpPr/>
          <p:nvPr/>
        </p:nvSpPr>
        <p:spPr>
          <a:xfrm>
            <a:off x="4904424" y="3045725"/>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A68C58B-34C4-44C3-9B84-EE84A257533F}"/>
              </a:ext>
            </a:extLst>
          </p:cNvPr>
          <p:cNvSpPr/>
          <p:nvPr/>
        </p:nvSpPr>
        <p:spPr>
          <a:xfrm>
            <a:off x="5637224" y="3056265"/>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5043987-1D40-4F50-9DAC-EA7CFAA3B757}"/>
              </a:ext>
            </a:extLst>
          </p:cNvPr>
          <p:cNvSpPr/>
          <p:nvPr/>
        </p:nvSpPr>
        <p:spPr>
          <a:xfrm>
            <a:off x="6370024" y="3056265"/>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E4B94AF-BF58-45EE-ABF1-FC7772301639}"/>
              </a:ext>
            </a:extLst>
          </p:cNvPr>
          <p:cNvSpPr/>
          <p:nvPr/>
        </p:nvSpPr>
        <p:spPr>
          <a:xfrm>
            <a:off x="4932998"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A85BE1-B89D-47F2-9663-D519E0AFF028}"/>
              </a:ext>
            </a:extLst>
          </p:cNvPr>
          <p:cNvSpPr/>
          <p:nvPr/>
        </p:nvSpPr>
        <p:spPr>
          <a:xfrm>
            <a:off x="5665798" y="3908841"/>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71C4E6E-3B25-421A-AB2E-E6100DB5D46F}"/>
              </a:ext>
            </a:extLst>
          </p:cNvPr>
          <p:cNvSpPr/>
          <p:nvPr/>
        </p:nvSpPr>
        <p:spPr>
          <a:xfrm>
            <a:off x="6370024" y="3908841"/>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A6D57B10-4154-447A-ABB9-0BFC2FBD9317}"/>
              </a:ext>
            </a:extLst>
          </p:cNvPr>
          <p:cNvCxnSpPr>
            <a:cxnSpLocks/>
            <a:stCxn id="47" idx="0"/>
            <a:endCxn id="43" idx="4"/>
          </p:cNvCxnSpPr>
          <p:nvPr/>
        </p:nvCxnSpPr>
        <p:spPr>
          <a:xfrm flipV="1">
            <a:off x="5927111" y="3577642"/>
            <a:ext cx="704226" cy="3311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C7E99B9-5F80-43D0-ADEE-7D73A8ABAAF0}"/>
              </a:ext>
            </a:extLst>
          </p:cNvPr>
          <p:cNvCxnSpPr>
            <a:cxnSpLocks/>
            <a:stCxn id="46" idx="7"/>
            <a:endCxn id="43" idx="3"/>
          </p:cNvCxnSpPr>
          <p:nvPr/>
        </p:nvCxnSpPr>
        <p:spPr>
          <a:xfrm flipV="1">
            <a:off x="5379087" y="3501288"/>
            <a:ext cx="1067474" cy="483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1A79E87-B086-44B2-80F5-052E4ADB2310}"/>
              </a:ext>
            </a:extLst>
          </p:cNvPr>
          <p:cNvCxnSpPr>
            <a:cxnSpLocks/>
            <a:stCxn id="48" idx="1"/>
            <a:endCxn id="43" idx="5"/>
          </p:cNvCxnSpPr>
          <p:nvPr/>
        </p:nvCxnSpPr>
        <p:spPr>
          <a:xfrm flipV="1">
            <a:off x="6446561" y="3501288"/>
            <a:ext cx="369552" cy="483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0D72349-B076-4283-9A29-3E4DE39A9630}"/>
              </a:ext>
            </a:extLst>
          </p:cNvPr>
          <p:cNvSpPr txBox="1"/>
          <p:nvPr/>
        </p:nvSpPr>
        <p:spPr>
          <a:xfrm>
            <a:off x="6664868" y="3575313"/>
            <a:ext cx="476250" cy="369332"/>
          </a:xfrm>
          <a:prstGeom prst="rect">
            <a:avLst/>
          </a:prstGeom>
          <a:noFill/>
        </p:spPr>
        <p:txBody>
          <a:bodyPr wrap="square" rtlCol="0">
            <a:spAutoFit/>
          </a:bodyPr>
          <a:lstStyle/>
          <a:p>
            <a:pPr algn="ctr"/>
            <a:r>
              <a:rPr lang="en-US" dirty="0"/>
              <a:t>W</a:t>
            </a:r>
            <a:r>
              <a:rPr lang="en-US" baseline="-25000" dirty="0"/>
              <a:t>3</a:t>
            </a:r>
          </a:p>
        </p:txBody>
      </p:sp>
      <p:sp>
        <p:nvSpPr>
          <p:cNvPr id="53" name="TextBox 52">
            <a:extLst>
              <a:ext uri="{FF2B5EF4-FFF2-40B4-BE49-F238E27FC236}">
                <a16:creationId xmlns:a16="http://schemas.microsoft.com/office/drawing/2014/main" id="{3CBC737F-06CE-475A-8546-FF5CEF48A502}"/>
              </a:ext>
            </a:extLst>
          </p:cNvPr>
          <p:cNvSpPr txBox="1"/>
          <p:nvPr/>
        </p:nvSpPr>
        <p:spPr>
          <a:xfrm>
            <a:off x="5267111" y="3524622"/>
            <a:ext cx="476250" cy="369332"/>
          </a:xfrm>
          <a:prstGeom prst="rect">
            <a:avLst/>
          </a:prstGeom>
          <a:noFill/>
        </p:spPr>
        <p:txBody>
          <a:bodyPr wrap="square" rtlCol="0">
            <a:spAutoFit/>
          </a:bodyPr>
          <a:lstStyle/>
          <a:p>
            <a:pPr algn="ctr"/>
            <a:r>
              <a:rPr lang="en-US" dirty="0"/>
              <a:t>W</a:t>
            </a:r>
            <a:r>
              <a:rPr lang="en-US" baseline="-25000" dirty="0"/>
              <a:t>1</a:t>
            </a:r>
          </a:p>
        </p:txBody>
      </p:sp>
      <p:sp>
        <p:nvSpPr>
          <p:cNvPr id="54" name="TextBox 53">
            <a:extLst>
              <a:ext uri="{FF2B5EF4-FFF2-40B4-BE49-F238E27FC236}">
                <a16:creationId xmlns:a16="http://schemas.microsoft.com/office/drawing/2014/main" id="{94571C1E-A6D3-44A0-AC5D-ED5250FF01D5}"/>
              </a:ext>
            </a:extLst>
          </p:cNvPr>
          <p:cNvSpPr txBox="1"/>
          <p:nvPr/>
        </p:nvSpPr>
        <p:spPr>
          <a:xfrm>
            <a:off x="6065081" y="3689833"/>
            <a:ext cx="476250" cy="369332"/>
          </a:xfrm>
          <a:prstGeom prst="rect">
            <a:avLst/>
          </a:prstGeom>
          <a:noFill/>
        </p:spPr>
        <p:txBody>
          <a:bodyPr wrap="square" rtlCol="0">
            <a:spAutoFit/>
          </a:bodyPr>
          <a:lstStyle/>
          <a:p>
            <a:pPr algn="ctr"/>
            <a:r>
              <a:rPr lang="en-US" dirty="0"/>
              <a:t>W</a:t>
            </a:r>
            <a:r>
              <a:rPr lang="en-US" baseline="-25000" dirty="0"/>
              <a:t>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37CB11-BD97-B5F5-FC18-9B7CCCB77D82}"/>
                  </a:ext>
                </a:extLst>
              </p:cNvPr>
              <p:cNvSpPr txBox="1"/>
              <p:nvPr/>
            </p:nvSpPr>
            <p:spPr>
              <a:xfrm>
                <a:off x="6841511" y="2838793"/>
                <a:ext cx="2513944"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=1</m:t>
                          </m:r>
                        </m:sub>
                        <m:sup>
                          <m:r>
                            <a:rPr lang="en-US" i="1">
                              <a:latin typeface="Cambria Math" panose="02040503050406030204" pitchFamily="18" charset="0"/>
                              <a:ea typeface="Cambria Math" panose="02040503050406030204" pitchFamily="18" charset="0"/>
                              <a:cs typeface="Segoe UI" panose="020B0502040204020203" pitchFamily="34" charset="0"/>
                            </a:rPr>
                            <m:t>3</m:t>
                          </m:r>
                        </m:sup>
                        <m:e>
                          <m:r>
                            <a:rPr lang="en-US" i="1">
                              <a:latin typeface="Cambria Math" panose="02040503050406030204" pitchFamily="18" charset="0"/>
                              <a:cs typeface="Segoe UI" panose="020B0502040204020203" pitchFamily="34" charset="0"/>
                            </a:rPr>
                            <m:t>𝑥</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8637CB11-BD97-B5F5-FC18-9B7CCCB77D82}"/>
                  </a:ext>
                </a:extLst>
              </p:cNvPr>
              <p:cNvSpPr txBox="1">
                <a:spLocks noRot="1" noChangeAspect="1" noMove="1" noResize="1" noEditPoints="1" noAdjustHandles="1" noChangeArrowheads="1" noChangeShapeType="1" noTextEdit="1"/>
              </p:cNvSpPr>
              <p:nvPr/>
            </p:nvSpPr>
            <p:spPr>
              <a:xfrm>
                <a:off x="6841511" y="2838793"/>
                <a:ext cx="2513944" cy="87107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04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030257"/>
                <a:ext cx="11525250" cy="1831186"/>
              </a:xfrm>
            </p:spPr>
            <p:txBody>
              <a:bodyPr>
                <a:normAutofit/>
              </a:bodyPr>
              <a:lstStyle/>
              <a:p>
                <a:pPr marL="0" indent="0">
                  <a:buNone/>
                </a:pPr>
                <a:r>
                  <a:rPr lang="en-US" dirty="0">
                    <a:ea typeface="Segoe UI" panose="020B0502040204020203" pitchFamily="34" charset="0"/>
                    <a:cs typeface="Segoe UI" panose="020B0502040204020203" pitchFamily="34" charset="0"/>
                  </a:rPr>
                  <a:t>1-D CNNs are a simple, but useful example </a:t>
                </a:r>
              </a:p>
              <a:p>
                <a:r>
                  <a:rPr lang="en-GB" dirty="0">
                    <a:ea typeface="Segoe UI" panose="020B0502040204020203" pitchFamily="34" charset="0"/>
                    <a:cs typeface="Segoe UI" panose="020B0502040204020203" pitchFamily="34" charset="0"/>
                  </a:rPr>
                  <a:t>Convolution ends when end of series reached</a:t>
                </a:r>
              </a:p>
              <a:p>
                <a:r>
                  <a:rPr lang="en-GB" dirty="0">
                    <a:ea typeface="Segoe UI" panose="020B0502040204020203" pitchFamily="34" charset="0"/>
                    <a:cs typeface="Segoe UI" panose="020B0502040204020203" pitchFamily="34" charset="0"/>
                  </a:rPr>
                  <a:t>For odd span, output is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𝑛</m:t>
                    </m:r>
                    <m:r>
                      <a:rPr lang="en-US" b="0" i="1" smtClean="0">
                        <a:latin typeface="Cambria Math" panose="02040503050406030204" pitchFamily="18" charset="0"/>
                        <a:ea typeface="Segoe UI" panose="020B0502040204020203" pitchFamily="34" charset="0"/>
                        <a:cs typeface="Segoe UI" panose="020B0502040204020203" pitchFamily="34" charset="0"/>
                      </a:rPr>
                      <m:t> −(</m:t>
                    </m:r>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Segoe UI" panose="020B0502040204020203" pitchFamily="34"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)/2, shorter than original series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030257"/>
                <a:ext cx="11525250" cy="1831186"/>
              </a:xfrm>
              <a:blipFill>
                <a:blip r:embed="rId3"/>
                <a:stretch>
                  <a:fillRect l="-1111" t="-5333"/>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1158934" cy="461665"/>
          </a:xfrm>
          <a:prstGeom prst="rect">
            <a:avLst/>
          </a:prstGeom>
          <a:noFill/>
        </p:spPr>
        <p:txBody>
          <a:bodyPr wrap="square" rtlCol="0">
            <a:spAutoFit/>
          </a:bodyPr>
          <a:lstStyle/>
          <a:p>
            <a:pPr algn="ctr"/>
            <a:r>
              <a:rPr lang="en-US" sz="2400" dirty="0"/>
              <a:t>t = n</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9362881" y="3816271"/>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8466955" y="5105699"/>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p:sp>
        <p:nvSpPr>
          <p:cNvPr id="39" name="Oval 38">
            <a:extLst>
              <a:ext uri="{FF2B5EF4-FFF2-40B4-BE49-F238E27FC236}">
                <a16:creationId xmlns:a16="http://schemas.microsoft.com/office/drawing/2014/main" id="{0A482D57-9C62-4293-A497-BCBA4FE66266}"/>
              </a:ext>
            </a:extLst>
          </p:cNvPr>
          <p:cNvSpPr/>
          <p:nvPr/>
        </p:nvSpPr>
        <p:spPr>
          <a:xfrm>
            <a:off x="9979999" y="3046934"/>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906A9A9-E8CC-413E-8A81-5BE02DED4A39}"/>
              </a:ext>
            </a:extLst>
          </p:cNvPr>
          <p:cNvSpPr/>
          <p:nvPr/>
        </p:nvSpPr>
        <p:spPr>
          <a:xfrm>
            <a:off x="8542973" y="3926750"/>
            <a:ext cx="522626" cy="521377"/>
          </a:xfrm>
          <a:prstGeom prst="ellipse">
            <a:avLst/>
          </a:prstGeom>
          <a:solidFill>
            <a:schemeClr val="bg1">
              <a:lumMod val="50000"/>
              <a:alpha val="53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6C77C4E-3F91-463E-B6DD-C7B07F4134CA}"/>
              </a:ext>
            </a:extLst>
          </p:cNvPr>
          <p:cNvSpPr/>
          <p:nvPr/>
        </p:nvSpPr>
        <p:spPr>
          <a:xfrm>
            <a:off x="9286234" y="3926750"/>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0C2A63-2647-4900-AC55-C50242D96E91}"/>
              </a:ext>
            </a:extLst>
          </p:cNvPr>
          <p:cNvSpPr/>
          <p:nvPr/>
        </p:nvSpPr>
        <p:spPr>
          <a:xfrm>
            <a:off x="9979999" y="3926750"/>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A7D9B27C-1B63-407D-A8E1-C38983122669}"/>
              </a:ext>
            </a:extLst>
          </p:cNvPr>
          <p:cNvCxnSpPr>
            <a:cxnSpLocks/>
            <a:stCxn id="41" idx="7"/>
            <a:endCxn id="39" idx="3"/>
          </p:cNvCxnSpPr>
          <p:nvPr/>
        </p:nvCxnSpPr>
        <p:spPr>
          <a:xfrm flipV="1">
            <a:off x="8989062" y="3491957"/>
            <a:ext cx="1067474" cy="5111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A6D7BF4-5FAA-4821-949D-F6D94655E68D}"/>
              </a:ext>
            </a:extLst>
          </p:cNvPr>
          <p:cNvCxnSpPr>
            <a:cxnSpLocks/>
            <a:stCxn id="44" idx="0"/>
            <a:endCxn id="39" idx="4"/>
          </p:cNvCxnSpPr>
          <p:nvPr/>
        </p:nvCxnSpPr>
        <p:spPr>
          <a:xfrm flipV="1">
            <a:off x="9547547" y="3568311"/>
            <a:ext cx="693765" cy="3584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463989-8613-43E3-B1F6-52DCBBFC5CE2}"/>
              </a:ext>
            </a:extLst>
          </p:cNvPr>
          <p:cNvCxnSpPr>
            <a:cxnSpLocks/>
            <a:stCxn id="45" idx="1"/>
            <a:endCxn id="39" idx="5"/>
          </p:cNvCxnSpPr>
          <p:nvPr/>
        </p:nvCxnSpPr>
        <p:spPr>
          <a:xfrm flipV="1">
            <a:off x="10056536" y="3491957"/>
            <a:ext cx="369552" cy="5111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12D17BF-FA86-4CC2-B84C-E8E595BDD0A1}"/>
              </a:ext>
            </a:extLst>
          </p:cNvPr>
          <p:cNvSpPr txBox="1"/>
          <p:nvPr/>
        </p:nvSpPr>
        <p:spPr>
          <a:xfrm>
            <a:off x="8881486" y="3537439"/>
            <a:ext cx="476250" cy="369332"/>
          </a:xfrm>
          <a:prstGeom prst="rect">
            <a:avLst/>
          </a:prstGeom>
          <a:noFill/>
        </p:spPr>
        <p:txBody>
          <a:bodyPr wrap="square" rtlCol="0">
            <a:spAutoFit/>
          </a:bodyPr>
          <a:lstStyle/>
          <a:p>
            <a:pPr algn="ctr"/>
            <a:r>
              <a:rPr lang="en-US" dirty="0"/>
              <a:t>W</a:t>
            </a:r>
            <a:r>
              <a:rPr lang="en-US" baseline="-25000" dirty="0"/>
              <a:t>1</a:t>
            </a:r>
          </a:p>
        </p:txBody>
      </p:sp>
      <p:sp>
        <p:nvSpPr>
          <p:cNvPr id="59" name="TextBox 58">
            <a:extLst>
              <a:ext uri="{FF2B5EF4-FFF2-40B4-BE49-F238E27FC236}">
                <a16:creationId xmlns:a16="http://schemas.microsoft.com/office/drawing/2014/main" id="{ADB13F17-06BD-4FFE-B4FF-85339AD7F880}"/>
              </a:ext>
            </a:extLst>
          </p:cNvPr>
          <p:cNvSpPr txBox="1"/>
          <p:nvPr/>
        </p:nvSpPr>
        <p:spPr>
          <a:xfrm>
            <a:off x="9665856" y="3711706"/>
            <a:ext cx="476250" cy="369332"/>
          </a:xfrm>
          <a:prstGeom prst="rect">
            <a:avLst/>
          </a:prstGeom>
          <a:noFill/>
        </p:spPr>
        <p:txBody>
          <a:bodyPr wrap="square" rtlCol="0">
            <a:spAutoFit/>
          </a:bodyPr>
          <a:lstStyle/>
          <a:p>
            <a:pPr algn="ctr"/>
            <a:r>
              <a:rPr lang="en-US" dirty="0"/>
              <a:t>W</a:t>
            </a:r>
            <a:r>
              <a:rPr lang="en-US" baseline="-25000" dirty="0"/>
              <a:t>2</a:t>
            </a:r>
          </a:p>
        </p:txBody>
      </p:sp>
      <p:sp>
        <p:nvSpPr>
          <p:cNvPr id="60" name="TextBox 59">
            <a:extLst>
              <a:ext uri="{FF2B5EF4-FFF2-40B4-BE49-F238E27FC236}">
                <a16:creationId xmlns:a16="http://schemas.microsoft.com/office/drawing/2014/main" id="{46A0BD59-51C7-4CFC-99F0-CB620FBF93F8}"/>
              </a:ext>
            </a:extLst>
          </p:cNvPr>
          <p:cNvSpPr txBox="1"/>
          <p:nvPr/>
        </p:nvSpPr>
        <p:spPr>
          <a:xfrm>
            <a:off x="10235525" y="3614549"/>
            <a:ext cx="476250" cy="369332"/>
          </a:xfrm>
          <a:prstGeom prst="rect">
            <a:avLst/>
          </a:prstGeom>
          <a:noFill/>
        </p:spPr>
        <p:txBody>
          <a:bodyPr wrap="square" rtlCol="0">
            <a:spAutoFit/>
          </a:bodyPr>
          <a:lstStyle/>
          <a:p>
            <a:pPr algn="ctr"/>
            <a:r>
              <a:rPr lang="en-US" dirty="0"/>
              <a:t>W</a:t>
            </a:r>
            <a:r>
              <a:rPr lang="en-US" baseline="-25000" dirty="0"/>
              <a:t>3</a:t>
            </a:r>
          </a:p>
        </p:txBody>
      </p:sp>
      <p:sp>
        <p:nvSpPr>
          <p:cNvPr id="61" name="Oval 60">
            <a:extLst>
              <a:ext uri="{FF2B5EF4-FFF2-40B4-BE49-F238E27FC236}">
                <a16:creationId xmlns:a16="http://schemas.microsoft.com/office/drawing/2014/main" id="{7A3D6B86-3042-4B4F-9B7D-4305F0CCCF37}"/>
              </a:ext>
            </a:extLst>
          </p:cNvPr>
          <p:cNvSpPr/>
          <p:nvPr/>
        </p:nvSpPr>
        <p:spPr>
          <a:xfrm>
            <a:off x="4937137" y="303241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277CA2C-0B60-47D2-A12F-5977CDE6D997}"/>
              </a:ext>
            </a:extLst>
          </p:cNvPr>
          <p:cNvSpPr/>
          <p:nvPr/>
        </p:nvSpPr>
        <p:spPr>
          <a:xfrm>
            <a:off x="5669937" y="304295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07E40A4-59F0-482E-937F-657C223D4D49}"/>
              </a:ext>
            </a:extLst>
          </p:cNvPr>
          <p:cNvSpPr/>
          <p:nvPr/>
        </p:nvSpPr>
        <p:spPr>
          <a:xfrm>
            <a:off x="6402308" y="3052798"/>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4DF3371-8953-46E3-BDDE-0DE8F7F5D0ED}"/>
              </a:ext>
            </a:extLst>
          </p:cNvPr>
          <p:cNvSpPr/>
          <p:nvPr/>
        </p:nvSpPr>
        <p:spPr>
          <a:xfrm>
            <a:off x="7096163" y="3043849"/>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4488295-DED1-4039-85A5-B6297362A142}"/>
              </a:ext>
            </a:extLst>
          </p:cNvPr>
          <p:cNvSpPr/>
          <p:nvPr/>
        </p:nvSpPr>
        <p:spPr>
          <a:xfrm>
            <a:off x="7815665" y="3057483"/>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EFE402A-830F-469F-B256-A69C01C5D834}"/>
              </a:ext>
            </a:extLst>
          </p:cNvPr>
          <p:cNvSpPr/>
          <p:nvPr/>
        </p:nvSpPr>
        <p:spPr>
          <a:xfrm>
            <a:off x="8509520" y="3063602"/>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19B8D20-BBE2-4106-9021-FF408DF2C915}"/>
              </a:ext>
            </a:extLst>
          </p:cNvPr>
          <p:cNvSpPr/>
          <p:nvPr/>
        </p:nvSpPr>
        <p:spPr>
          <a:xfrm>
            <a:off x="9255190" y="3041914"/>
            <a:ext cx="522626" cy="521377"/>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9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p:cNvSpPr>
                <a:spLocks noGrp="1"/>
              </p:cNvSpPr>
              <p:nvPr>
                <p:ph sz="quarter" idx="10"/>
              </p:nvPr>
            </p:nvSpPr>
            <p:spPr>
              <a:xfrm>
                <a:off x="333375" y="944050"/>
                <a:ext cx="11525250" cy="5734254"/>
              </a:xfrm>
            </p:spPr>
            <p:txBody>
              <a:bodyPr>
                <a:normAutofit/>
              </a:bodyPr>
              <a:lstStyle/>
              <a:p>
                <a:pPr marL="0" indent="0">
                  <a:buNone/>
                </a:pPr>
                <a:r>
                  <a:rPr lang="en-US" dirty="0">
                    <a:ea typeface="Segoe UI" panose="020B0502040204020203" pitchFamily="34" charset="0"/>
                    <a:cs typeface="Segoe UI" panose="020B0502040204020203" pitchFamily="34" charset="0"/>
                  </a:rPr>
                  <a:t>Mathematically, express 1-d convolution as a weighted sum over a set of discrete kernel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𝑥</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𝑘</m:t>
                          </m:r>
                        </m:e>
                      </m:d>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𝑡</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Where:</a:t>
                </a:r>
              </a:p>
              <a:p>
                <a:pPr marL="0" indent="0">
                  <a:buNone/>
                </a:pPr>
                <a:r>
                  <a:rPr lang="en-GB"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4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400" b="0" i="1" smtClean="0">
                            <a:latin typeface="Cambria Math" panose="02040503050406030204" pitchFamily="18" charset="0"/>
                            <a:ea typeface="Segoe UI" panose="020B0502040204020203" pitchFamily="34" charset="0"/>
                            <a:cs typeface="Segoe UI" panose="020B0502040204020203" pitchFamily="34" charset="0"/>
                          </a:rPr>
                          <m:t>𝑡</m:t>
                        </m:r>
                      </m:e>
                    </m:d>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the output of the convolution operation at time </a:t>
                </a:r>
                <a:r>
                  <a:rPr lang="en-GB" sz="2400" i="1" dirty="0">
                    <a:latin typeface="Segoe UI" panose="020B0502040204020203" pitchFamily="34" charset="0"/>
                    <a:ea typeface="Segoe UI" panose="020B0502040204020203" pitchFamily="34" charset="0"/>
                    <a:cs typeface="Segoe UI" panose="020B0502040204020203" pitchFamily="34" charset="0"/>
                  </a:rPr>
                  <a:t>t</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𝑥</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series of values</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k</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𝑡</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kernel weight vector of length </a:t>
                </a:r>
                <a14:m>
                  <m:oMath xmlns:m="http://schemas.openxmlformats.org/officeDocument/2006/math">
                    <m:r>
                      <a:rPr lang="en-US" sz="2400" i="1">
                        <a:latin typeface="Cambria Math" panose="02040503050406030204" pitchFamily="18" charset="0"/>
                        <a:cs typeface="Segoe UI" panose="020B0502040204020203" pitchFamily="34" charset="0"/>
                      </a:rPr>
                      <m:t>𝑠𝑝𝑎𝑛</m:t>
                    </m:r>
                  </m:oMath>
                </a14:m>
                <a:endParaRPr lang="en-GB" sz="24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Segoe UI" panose="020B0502040204020203" pitchFamily="34" charset="0"/>
                    <a:ea typeface="Segoe UI" panose="020B0502040204020203" pitchFamily="34" charset="0"/>
                    <a:cs typeface="Segoe UI" panose="020B0502040204020203" pitchFamily="34" charset="0"/>
                  </a:rPr>
                  <a:t> time difference of the convolution operator</a:t>
                </a:r>
              </a:p>
              <a:p>
                <a:pPr marL="0" indent="0">
                  <a:buNone/>
                </a:pPr>
                <a:r>
                  <a:rPr lang="en-GB" sz="24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𝑠𝑝𝑎𝑛</m:t>
                        </m:r>
                        <m:r>
                          <a:rPr lang="en-US" sz="2400" b="0" i="1" smtClean="0">
                            <a:latin typeface="Cambria Math" panose="02040503050406030204" pitchFamily="18" charset="0"/>
                            <a:cs typeface="Segoe UI" panose="020B0502040204020203" pitchFamily="34" charset="0"/>
                          </a:rPr>
                          <m:t> −1</m:t>
                        </m:r>
                      </m:e>
                    </m:d>
                  </m:oMath>
                </a14:m>
                <a:r>
                  <a:rPr lang="en-GB" sz="2400" dirty="0">
                    <a:latin typeface="Segoe UI" panose="020B0502040204020203" pitchFamily="34" charset="0"/>
                    <a:ea typeface="Segoe UI" panose="020B0502040204020203" pitchFamily="34" charset="0"/>
                    <a:cs typeface="Segoe UI" panose="020B0502040204020203" pitchFamily="34" charset="0"/>
                  </a:rPr>
                  <a:t>, for odd length operator</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5734254"/>
              </a:xfrm>
              <a:blipFill>
                <a:blip r:embed="rId3"/>
                <a:stretch>
                  <a:fillRect l="-1111" t="-1807" b="-116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1-D Convolution</a:t>
            </a:r>
          </a:p>
        </p:txBody>
      </p:sp>
    </p:spTree>
    <p:extLst>
      <p:ext uri="{BB962C8B-B14F-4D97-AF65-F5344CB8AC3E}">
        <p14:creationId xmlns:p14="http://schemas.microsoft.com/office/powerpoint/2010/main" val="28528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94661" y="1038079"/>
            <a:ext cx="11525250" cy="1999412"/>
          </a:xfrm>
        </p:spPr>
        <p:txBody>
          <a:bodyPr>
            <a:normAutofit/>
          </a:bodyPr>
          <a:lstStyle/>
          <a:p>
            <a:r>
              <a:rPr lang="en-US" dirty="0">
                <a:ea typeface="Segoe UI" panose="020B0502040204020203" pitchFamily="34" charset="0"/>
                <a:cs typeface="Segoe UI" panose="020B0502040204020203" pitchFamily="34" charset="0"/>
              </a:rPr>
              <a:t>4 x 4 input tensor</a:t>
            </a:r>
          </a:p>
          <a:p>
            <a:r>
              <a:rPr lang="en-US" dirty="0">
                <a:ea typeface="Segoe UI" panose="020B0502040204020203" pitchFamily="34" charset="0"/>
                <a:cs typeface="Segoe UI" panose="020B0502040204020203" pitchFamily="34" charset="0"/>
              </a:rPr>
              <a:t>3 x 3 convolution operator, stride = 1</a:t>
            </a:r>
          </a:p>
          <a:p>
            <a:r>
              <a:rPr lang="en-US" dirty="0">
                <a:ea typeface="Segoe UI" panose="020B0502040204020203" pitchFamily="34" charset="0"/>
                <a:cs typeface="Segoe UI" panose="020B0502040204020203" pitchFamily="34" charset="0"/>
              </a:rPr>
              <a:t>2 x 2 output tensor</a:t>
            </a: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233299"/>
                <a:ext cx="11525250" cy="5503298"/>
              </a:xfrm>
            </p:spPr>
            <p:txBody>
              <a:bodyPr>
                <a:normAutofit/>
              </a:bodyPr>
              <a:lstStyle/>
              <a:p>
                <a:pPr marL="0" indent="0">
                  <a:buNone/>
                </a:pPr>
                <a:r>
                  <a:rPr lang="en-US" dirty="0">
                    <a:ea typeface="Segoe UI" panose="020B0502040204020203" pitchFamily="34" charset="0"/>
                    <a:cs typeface="Segoe UI" panose="020B0502040204020203" pitchFamily="34" charset="0"/>
                  </a:rPr>
                  <a:t>We can extend convolution in higher dimensions</a:t>
                </a:r>
              </a:p>
              <a:p>
                <a:r>
                  <a:rPr lang="en-US" dirty="0">
                    <a:ea typeface="Segoe UI" panose="020B0502040204020203" pitchFamily="34" charset="0"/>
                    <a:cs typeface="Segoe UI" panose="020B0502040204020203" pitchFamily="34" charset="0"/>
                  </a:rPr>
                  <a:t>Mathematically, we express 2-d convolution as a weighted sum over a discrete rectangular kernel</a:t>
                </a:r>
              </a:p>
              <a:p>
                <a:r>
                  <a:rPr lang="en-US" dirty="0">
                    <a:ea typeface="Segoe UI" panose="020B0502040204020203" pitchFamily="34" charset="0"/>
                    <a:cs typeface="Segoe UI" panose="020B0502040204020203" pitchFamily="34" charset="0"/>
                  </a:rPr>
                  <a:t>For square kernel, </a:t>
                </a:r>
                <a14:m>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k</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r>
                      <a:rPr lang="en-US" b="0" i="1" smtClean="0">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of odd dimensions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𝑎</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oMath>
                </a14:m>
                <a:r>
                  <a:rPr lang="en-US" dirty="0">
                    <a:ea typeface="Segoe UI" panose="020B0502040204020203" pitchFamily="34" charset="0"/>
                    <a:cs typeface="Segoe UI" panose="020B0502040204020203" pitchFamily="34" charset="0"/>
                  </a:rPr>
                  <a:t>, convolution can be expressed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S</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Segoe UI" panose="020B0502040204020203" pitchFamily="34" charset="0"/>
                          <a:cs typeface="Segoe UI" panose="020B0502040204020203" pitchFamily="34" charset="0"/>
                        </a:rPr>
                        <m:t>=</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I</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𝑎</m:t>
                              </m:r>
                            </m:sup>
                            <m:e>
                              <m:r>
                                <a:rPr lang="en-US" b="0" i="1" smtClean="0">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𝑘</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pPr marL="457200" lvl="1" indent="0">
                  <a:buNone/>
                </a:pPr>
                <a:r>
                  <a:rPr lang="en-US" dirty="0">
                    <a:ea typeface="Segoe UI" panose="020B0502040204020203" pitchFamily="34" charset="0"/>
                    <a:cs typeface="Segoe UI" panose="020B0502040204020203" pitchFamily="34" charset="0"/>
                  </a:rPr>
                  <a:t>Where </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𝑎</m:t>
                    </m:r>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kernel span</a:t>
                </a:r>
              </a:p>
              <a:p>
                <a:pPr marL="457200" lvl="1" indent="0">
                  <a:buNone/>
                </a:pPr>
                <a14:m>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 results</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b="0" i="0"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input image</a:t>
                </a:r>
              </a:p>
              <a:p>
                <a:pPr marL="457200" lvl="1" indent="0">
                  <a:buNone/>
                </a:pP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𝑘</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𝑞</m:t>
                        </m:r>
                      </m:e>
                    </m:d>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2d convolutional </a:t>
                </a:r>
                <a:r>
                  <a:rPr lang="en-US" dirty="0" err="1">
                    <a:ea typeface="Segoe UI" panose="020B0502040204020203" pitchFamily="34" charset="0"/>
                    <a:cs typeface="Segoe UI" panose="020B0502040204020203" pitchFamily="34" charset="0"/>
                  </a:rPr>
                  <a:t>kernal</a:t>
                </a:r>
                <a:r>
                  <a:rPr lang="en-US" dirty="0">
                    <a:ea typeface="Segoe UI" panose="020B0502040204020203" pitchFamily="34" charset="0"/>
                    <a:cs typeface="Segoe UI" panose="020B0502040204020203" pitchFamily="34" charset="0"/>
                  </a:rPr>
                  <a:t> weight tensor of dimension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𝑠𝑝𝑎𝑛</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𝑠𝑝𝑎𝑛</m:t>
                    </m:r>
                  </m:oMath>
                </a14:m>
                <a:endParaRPr lang="en-US" b="0" dirty="0">
                  <a:ea typeface="Cambria Math" panose="02040503050406030204" pitchFamily="18"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233299"/>
                <a:ext cx="11525250" cy="5503298"/>
              </a:xfrm>
              <a:blipFill>
                <a:blip r:embed="rId3"/>
                <a:stretch>
                  <a:fillRect l="-1111" t="-1772" b="-1329"/>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2-D Convolution</a:t>
            </a:r>
          </a:p>
        </p:txBody>
      </p:sp>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944050"/>
                <a:ext cx="11525250" cy="4108397"/>
              </a:xfrm>
            </p:spPr>
            <p:txBody>
              <a:bodyPr>
                <a:normAutofit/>
              </a:body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How can we extend convolution to higher dimensions</a:t>
                </a:r>
              </a:p>
              <a:p>
                <a:r>
                  <a:rPr lang="en-US" dirty="0">
                    <a:latin typeface="Segoe UI" panose="020B0502040204020203" pitchFamily="34" charset="0"/>
                    <a:ea typeface="Segoe UI" panose="020B0502040204020203" pitchFamily="34" charset="0"/>
                    <a:cs typeface="Segoe UI" panose="020B0502040204020203" pitchFamily="34" charset="0"/>
                  </a:rPr>
                  <a:t>The image and kernel tensors are </a:t>
                </a:r>
                <a:r>
                  <a:rPr lang="en-US" b="1" dirty="0">
                    <a:latin typeface="Segoe UI" panose="020B0502040204020203" pitchFamily="34" charset="0"/>
                    <a:ea typeface="Segoe UI" panose="020B0502040204020203" pitchFamily="34" charset="0"/>
                    <a:cs typeface="Segoe UI" panose="020B0502040204020203" pitchFamily="34" charset="0"/>
                  </a:rPr>
                  <a:t>commutative</a:t>
                </a:r>
                <a:r>
                  <a:rPr lang="en-US" dirty="0">
                    <a:latin typeface="Segoe UI" panose="020B0502040204020203" pitchFamily="34" charset="0"/>
                    <a:ea typeface="Segoe UI" panose="020B0502040204020203" pitchFamily="34" charset="0"/>
                    <a:cs typeface="Segoe UI" panose="020B0502040204020203" pitchFamily="34" charset="0"/>
                  </a:rPr>
                  <a:t> in the convolution relationship</a:t>
                </a:r>
              </a:p>
              <a:p>
                <a:r>
                  <a:rPr lang="en-US" dirty="0">
                    <a:latin typeface="Segoe UI" panose="020B0502040204020203" pitchFamily="34" charset="0"/>
                    <a:ea typeface="Segoe UI" panose="020B0502040204020203" pitchFamily="34" charset="0"/>
                    <a:cs typeface="Segoe UI" panose="020B0502040204020203" pitchFamily="34" charset="0"/>
                  </a:rPr>
                  <a:t>This allows an operation known as </a:t>
                </a:r>
                <a:r>
                  <a:rPr lang="en-US" b="1" dirty="0">
                    <a:latin typeface="Segoe UI" panose="020B0502040204020203" pitchFamily="34" charset="0"/>
                    <a:ea typeface="Segoe UI" panose="020B0502040204020203" pitchFamily="34" charset="0"/>
                    <a:cs typeface="Segoe UI" panose="020B0502040204020203" pitchFamily="34" charset="0"/>
                  </a:rPr>
                  <a:t>kernel flipping </a:t>
                </a:r>
                <a:r>
                  <a:rPr lang="en-US" dirty="0">
                    <a:latin typeface="Segoe UI" panose="020B0502040204020203" pitchFamily="34" charset="0"/>
                    <a:ea typeface="Segoe UI" panose="020B0502040204020203" pitchFamily="34" charset="0"/>
                    <a:cs typeface="Segoe UI" panose="020B0502040204020203" pitchFamily="34" charset="0"/>
                  </a:rPr>
                  <a:t>with the following alternative result </a:t>
                </a:r>
                <a:r>
                  <a:rPr lang="en-US" dirty="0">
                    <a:ea typeface="Segoe UI" panose="020B0502040204020203" pitchFamily="34" charset="0"/>
                    <a:cs typeface="Segoe UI" panose="020B0502040204020203" pitchFamily="34" charset="0"/>
                  </a:rPr>
                  <a:t>expressed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Segoe UI" panose="020B0502040204020203" pitchFamily="34" charset="0"/>
                          <a:cs typeface="Segoe UI" panose="020B0502040204020203" pitchFamily="34" charset="0"/>
                        </a:rPr>
                        <m:t>S</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a:latin typeface="Cambria Math" panose="02040503050406030204" pitchFamily="18" charset="0"/>
                          <a:ea typeface="Segoe UI" panose="020B0502040204020203" pitchFamily="34" charset="0"/>
                          <a:cs typeface="Segoe UI" panose="020B0502040204020203" pitchFamily="34" charset="0"/>
                        </a:rPr>
                        <m:t>=</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I</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𝑘</m:t>
                          </m:r>
                        </m:e>
                      </m:d>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e>
                      </m:d>
                      <m:r>
                        <a:rPr lang="en-US" i="1">
                          <a:latin typeface="Cambria Math" panose="02040503050406030204" pitchFamily="18" charset="0"/>
                          <a:ea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𝑛</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𝑚</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𝑎</m:t>
                              </m:r>
                            </m:sup>
                            <m:e>
                              <m:r>
                                <a:rPr lang="en-US" i="1">
                                  <a:latin typeface="Cambria Math" panose="02040503050406030204" pitchFamily="18" charset="0"/>
                                  <a:ea typeface="Cambria Math" panose="02040503050406030204" pitchFamily="18" charset="0"/>
                                  <a:cs typeface="Segoe UI" panose="020B0502040204020203" pitchFamily="34" charset="0"/>
                                </a:rPr>
                                <m:t>𝐼</m:t>
                              </m:r>
                              <m:d>
                                <m:dPr>
                                  <m:ctrlPr>
                                    <a:rPr lang="en-US" i="1">
                                      <a:latin typeface="Cambria Math" panose="02040503050406030204" pitchFamily="18" charset="0"/>
                                      <a:ea typeface="Segoe UI" panose="020B0502040204020203" pitchFamily="34" charset="0"/>
                                      <a:cs typeface="Segoe UI" panose="020B0502040204020203" pitchFamily="34" charset="0"/>
                                    </a:rPr>
                                  </m:ctrlPr>
                                </m:dPr>
                                <m:e>
                                  <m:r>
                                    <m:rPr>
                                      <m:sty m:val="p"/>
                                    </m:rPr>
                                    <a:rPr lang="en-US">
                                      <a:latin typeface="Cambria Math" panose="02040503050406030204" pitchFamily="18" charset="0"/>
                                      <a:ea typeface="Segoe UI" panose="020B0502040204020203" pitchFamily="34" charset="0"/>
                                      <a:cs typeface="Segoe UI" panose="020B0502040204020203" pitchFamily="34" charset="0"/>
                                    </a:rPr>
                                    <m:t>m</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p</m:t>
                                  </m:r>
                                  <m:r>
                                    <a:rPr lang="en-US">
                                      <a:latin typeface="Cambria Math" panose="02040503050406030204" pitchFamily="18" charset="0"/>
                                      <a:ea typeface="Segoe UI" panose="020B0502040204020203" pitchFamily="34" charset="0"/>
                                      <a:cs typeface="Segoe UI" panose="020B0502040204020203" pitchFamily="34" charset="0"/>
                                    </a:rPr>
                                    <m:t>,</m:t>
                                  </m:r>
                                  <m:r>
                                    <m:rPr>
                                      <m:sty m:val="p"/>
                                    </m:rPr>
                                    <a:rPr lang="en-US">
                                      <a:latin typeface="Cambria Math" panose="02040503050406030204" pitchFamily="18" charset="0"/>
                                      <a:ea typeface="Segoe UI" panose="020B0502040204020203" pitchFamily="34" charset="0"/>
                                      <a:cs typeface="Segoe UI" panose="020B0502040204020203" pitchFamily="34" charset="0"/>
                                    </a:rPr>
                                    <m:t>n</m:t>
                                  </m:r>
                                  <m:r>
                                    <a:rPr lang="en-US" b="0" i="0" smtClean="0">
                                      <a:latin typeface="Cambria Math" panose="02040503050406030204" pitchFamily="18" charset="0"/>
                                      <a:ea typeface="Segoe UI" panose="020B0502040204020203" pitchFamily="34" charset="0"/>
                                      <a:cs typeface="Segoe UI" panose="020B0502040204020203" pitchFamily="34" charset="0"/>
                                    </a:rPr>
                                    <m:t>−</m:t>
                                  </m:r>
                                  <m:r>
                                    <m:rPr>
                                      <m:sty m:val="p"/>
                                    </m:rPr>
                                    <a:rPr lang="en-US" b="0" i="0" smtClean="0">
                                      <a:latin typeface="Cambria Math" panose="02040503050406030204" pitchFamily="18" charset="0"/>
                                      <a:ea typeface="Segoe UI" panose="020B0502040204020203" pitchFamily="34" charset="0"/>
                                      <a:cs typeface="Segoe UI" panose="020B0502040204020203" pitchFamily="34" charset="0"/>
                                    </a:rPr>
                                    <m:t>q</m:t>
                                  </m:r>
                                </m:e>
                              </m:d>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𝑞</m:t>
                              </m:r>
                              <m:r>
                                <a:rPr lang="en-US" i="1">
                                  <a:latin typeface="Cambria Math" panose="02040503050406030204" pitchFamily="18" charset="0"/>
                                  <a:ea typeface="Cambria Math" panose="02040503050406030204" pitchFamily="18" charset="0"/>
                                  <a:cs typeface="Segoe UI" panose="020B0502040204020203" pitchFamily="34" charset="0"/>
                                </a:rPr>
                                <m:t>)</m:t>
                              </m:r>
                            </m:e>
                          </m:nary>
                        </m:e>
                      </m:nary>
                    </m:oMath>
                  </m:oMathPara>
                </a14:m>
                <a:endParaRPr lang="en-US" dirty="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944050"/>
                <a:ext cx="11525250" cy="4108397"/>
              </a:xfrm>
              <a:blipFill>
                <a:blip r:embed="rId3"/>
                <a:stretch>
                  <a:fillRect l="-1111" t="-2671"/>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2-D Convolution</a:t>
            </a:r>
          </a:p>
        </p:txBody>
      </p:sp>
    </p:spTree>
    <p:extLst>
      <p:ext uri="{BB962C8B-B14F-4D97-AF65-F5344CB8AC3E}">
        <p14:creationId xmlns:p14="http://schemas.microsoft.com/office/powerpoint/2010/main" val="30115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Algebraic Properties of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 operations have useful </a:t>
            </a:r>
            <a:r>
              <a:rPr lang="en-GB" b="1" dirty="0">
                <a:ea typeface="Segoe UI" panose="020B0502040204020203" pitchFamily="34" charset="0"/>
                <a:cs typeface="Segoe UI" panose="020B0502040204020203" pitchFamily="34" charset="0"/>
              </a:rPr>
              <a:t>algebraic properties      </a:t>
            </a:r>
            <a:endParaRPr lang="en-GB"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b="1" dirty="0">
              <a:ea typeface="Segoe UI" panose="020B0502040204020203" pitchFamily="34" charset="0"/>
              <a:cs typeface="Segoe UI" panose="020B0502040204020203" pitchFamily="34" charset="0"/>
            </a:endParaRPr>
          </a:p>
          <a:p>
            <a:pPr marL="0" indent="0">
              <a:buNone/>
            </a:pPr>
            <a:endParaRPr lang="en-GB" sz="1200" dirty="0">
              <a:ea typeface="Segoe UI" panose="020B0502040204020203" pitchFamily="34" charset="0"/>
              <a:cs typeface="Segoe UI" panose="020B0502040204020203" pitchFamily="34" charset="0"/>
            </a:endParaRPr>
          </a:p>
          <a:p>
            <a:pPr marL="0" indent="0">
              <a:buNone/>
            </a:pPr>
            <a:r>
              <a:rPr lang="en-GB" dirty="0">
                <a:ea typeface="Segoe UI" panose="020B0502040204020203" pitchFamily="34" charset="0"/>
                <a:cs typeface="Segoe UI" panose="020B0502040204020203" pitchFamily="34" charset="0"/>
              </a:rPr>
              <a:t>Notice five of these properties are identical to the familiar algebraic properties of multiplication</a:t>
            </a:r>
          </a:p>
          <a:p>
            <a:pPr marL="0" indent="0">
              <a:buNone/>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411545">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37084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381467916"/>
                      </a:ext>
                    </a:extLst>
                  </a:tr>
                  <a:tr h="37084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oMath>
                            </m:oMathPara>
                          </a14:m>
                          <a:endParaRPr lang="en-US" sz="2800" b="0" dirty="0">
                            <a:ea typeface="Cambria Math" panose="02040503050406030204" pitchFamily="18" charset="0"/>
                            <a:cs typeface="Segoe UI" panose="020B0502040204020203" pitchFamily="34" charset="0"/>
                          </a:endParaRPr>
                        </a:p>
                      </a:txBody>
                      <a:tcPr/>
                    </a:tc>
                    <a:extLst>
                      <a:ext uri="{0D108BD9-81ED-4DB2-BD59-A6C34878D82A}">
                        <a16:rowId xmlns:a16="http://schemas.microsoft.com/office/drawing/2014/main" val="1170991554"/>
                      </a:ext>
                    </a:extLst>
                  </a:tr>
                  <a:tr h="37084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Segoe UI" panose="020B0502040204020203" pitchFamily="34"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𝑔</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e>
                                </m:d>
                              </m:oMath>
                            </m:oMathPara>
                          </a14:m>
                          <a:endParaRPr lang="en-US" sz="2800" dirty="0">
                            <a:solidFill>
                              <a:schemeClr val="tx1"/>
                            </a:solidFill>
                          </a:endParaRPr>
                        </a:p>
                      </a:txBody>
                      <a:tcPr/>
                    </a:tc>
                    <a:extLst>
                      <a:ext uri="{0D108BD9-81ED-4DB2-BD59-A6C34878D82A}">
                        <a16:rowId xmlns:a16="http://schemas.microsoft.com/office/drawing/2014/main" val="3104459000"/>
                      </a:ext>
                    </a:extLst>
                  </a:tr>
                  <a:tr h="37084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800" dirty="0">
                              <a:ea typeface="Cambria Math" panose="02040503050406030204" pitchFamily="18" charset="0"/>
                              <a:cs typeface="Segoe UI" panose="020B0502040204020203" pitchFamily="34" charset="0"/>
                            </a:rPr>
                            <a:t> </a:t>
                          </a:r>
                          <a14:m>
                            <m:oMath xmlns:m="http://schemas.openxmlformats.org/officeDocument/2006/math">
                              <m:r>
                                <a:rPr lang="en-GB" sz="2800" i="1">
                                  <a:latin typeface="Cambria Math" panose="02040503050406030204" pitchFamily="18" charset="0"/>
                                  <a:ea typeface="Cambria Math" panose="02040503050406030204" pitchFamily="18" charset="0"/>
                                  <a:cs typeface="Segoe UI" panose="020B0502040204020203" pitchFamily="34" charset="0"/>
                                </a:rPr>
                                <m:t>𝛼</m:t>
                              </m:r>
                            </m:oMath>
                          </a14:m>
                          <a:r>
                            <a:rPr lang="en-US" sz="2800" dirty="0">
                              <a:ea typeface="Cambria Math" panose="02040503050406030204" pitchFamily="18"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𝑔</m:t>
                              </m:r>
                            </m:oMath>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88024521"/>
                      </a:ext>
                    </a:extLst>
                  </a:tr>
                  <a:tr h="370840">
                    <a:tc>
                      <a:txBody>
                        <a:bodyPr/>
                        <a:lstStyle/>
                        <a:p>
                          <a:r>
                            <a:rPr lang="en-US" sz="2800" dirty="0">
                              <a:solidFill>
                                <a:schemeClr val="tx1"/>
                              </a:solidFill>
                            </a:rPr>
                            <a:t>Translation (shift) invariance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Segoe UI" panose="020B0502040204020203" pitchFamily="34"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𝑥</m:t>
                                </m:r>
                                <m:d>
                                  <m:dPr>
                                    <m:ctrlPr>
                                      <a:rPr lang="en-US" sz="2800" b="0" i="1" smtClean="0">
                                        <a:latin typeface="Cambria Math" panose="02040503050406030204" pitchFamily="18" charset="0"/>
                                        <a:ea typeface="Segoe UI" panose="020B0502040204020203" pitchFamily="34" charset="0"/>
                                        <a:cs typeface="Segoe UI" panose="020B0502040204020203" pitchFamily="34" charset="0"/>
                                      </a:rPr>
                                    </m:ctrlPr>
                                  </m:dPr>
                                  <m:e>
                                    <m:r>
                                      <a:rPr lang="en-US" sz="2800" b="0" i="1" smtClean="0">
                                        <a:latin typeface="Cambria Math" panose="02040503050406030204" pitchFamily="18" charset="0"/>
                                        <a:ea typeface="Segoe UI" panose="020B0502040204020203" pitchFamily="34"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GB" sz="2800" dirty="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492004247"/>
                      </a:ext>
                    </a:extLst>
                  </a:tr>
                </a:tbl>
              </a:graphicData>
            </a:graphic>
          </p:graphicFrame>
        </mc:Choice>
        <mc:Fallback xmlns="">
          <p:graphicFrame>
            <p:nvGraphicFramePr>
              <p:cNvPr id="3" name="Table 3">
                <a:extLst>
                  <a:ext uri="{FF2B5EF4-FFF2-40B4-BE49-F238E27FC236}">
                    <a16:creationId xmlns:a16="http://schemas.microsoft.com/office/drawing/2014/main" id="{8C5373BD-9991-4C3E-9E02-40B2414E8C8D}"/>
                  </a:ext>
                </a:extLst>
              </p:cNvPr>
              <p:cNvGraphicFramePr>
                <a:graphicFrameLocks noGrp="1"/>
              </p:cNvGraphicFramePr>
              <p:nvPr>
                <p:extLst>
                  <p:ext uri="{D42A27DB-BD31-4B8C-83A1-F6EECF244321}">
                    <p14:modId xmlns:p14="http://schemas.microsoft.com/office/powerpoint/2010/main" val="1938649788"/>
                  </p:ext>
                </p:extLst>
              </p:nvPr>
            </p:nvGraphicFramePr>
            <p:xfrm>
              <a:off x="452580" y="1966573"/>
              <a:ext cx="10720703" cy="3108960"/>
            </p:xfrm>
            <a:graphic>
              <a:graphicData uri="http://schemas.openxmlformats.org/drawingml/2006/table">
                <a:tbl>
                  <a:tblPr firstRow="1" bandRow="1">
                    <a:tableStyleId>{5C22544A-7EE6-4342-B048-85BDC9FD1C3A}</a:tableStyleId>
                  </a:tblPr>
                  <a:tblGrid>
                    <a:gridCol w="5728365">
                      <a:extLst>
                        <a:ext uri="{9D8B030D-6E8A-4147-A177-3AD203B41FA5}">
                          <a16:colId xmlns:a16="http://schemas.microsoft.com/office/drawing/2014/main" val="924682553"/>
                        </a:ext>
                      </a:extLst>
                    </a:gridCol>
                    <a:gridCol w="4992338">
                      <a:extLst>
                        <a:ext uri="{9D8B030D-6E8A-4147-A177-3AD203B41FA5}">
                          <a16:colId xmlns:a16="http://schemas.microsoft.com/office/drawing/2014/main" val="2607275605"/>
                        </a:ext>
                      </a:extLst>
                    </a:gridCol>
                  </a:tblGrid>
                  <a:tr h="518160">
                    <a:tc>
                      <a:txBody>
                        <a:bodyPr/>
                        <a:lstStyle/>
                        <a:p>
                          <a:pPr algn="ctr"/>
                          <a:r>
                            <a:rPr lang="en-US" sz="2800" dirty="0">
                              <a:solidFill>
                                <a:schemeClr val="tx1"/>
                              </a:solidFill>
                            </a:rPr>
                            <a:t>Name</a:t>
                          </a:r>
                        </a:p>
                      </a:txBody>
                      <a:tcPr/>
                    </a:tc>
                    <a:tc>
                      <a:txBody>
                        <a:bodyPr/>
                        <a:lstStyle/>
                        <a:p>
                          <a:pPr algn="ctr"/>
                          <a:r>
                            <a:rPr lang="en-US" sz="2800" dirty="0">
                              <a:solidFill>
                                <a:schemeClr val="tx1"/>
                              </a:solidFill>
                            </a:rPr>
                            <a:t>Property</a:t>
                          </a:r>
                        </a:p>
                      </a:txBody>
                      <a:tcPr/>
                    </a:tc>
                    <a:extLst>
                      <a:ext uri="{0D108BD9-81ED-4DB2-BD59-A6C34878D82A}">
                        <a16:rowId xmlns:a16="http://schemas.microsoft.com/office/drawing/2014/main" val="490425533"/>
                      </a:ext>
                    </a:extLst>
                  </a:tr>
                  <a:tr h="518160">
                    <a:tc>
                      <a:txBody>
                        <a:bodyPr/>
                        <a:lstStyle/>
                        <a:p>
                          <a:r>
                            <a:rPr lang="en-GB" sz="2800" dirty="0">
                              <a:ea typeface="Segoe UI" panose="020B0502040204020203" pitchFamily="34" charset="0"/>
                              <a:cs typeface="Segoe UI" panose="020B0502040204020203" pitchFamily="34" charset="0"/>
                            </a:rPr>
                            <a:t>Commutativity</a:t>
                          </a:r>
                          <a:endParaRPr lang="en-US" sz="2800" dirty="0">
                            <a:solidFill>
                              <a:schemeClr val="tx1"/>
                            </a:solidFill>
                          </a:endParaRPr>
                        </a:p>
                      </a:txBody>
                      <a:tcPr/>
                    </a:tc>
                    <a:tc>
                      <a:txBody>
                        <a:bodyPr/>
                        <a:lstStyle/>
                        <a:p>
                          <a:endParaRPr lang="en-US"/>
                        </a:p>
                      </a:txBody>
                      <a:tcPr>
                        <a:blipFill>
                          <a:blip r:embed="rId3"/>
                          <a:stretch>
                            <a:fillRect l="-114896" t="-110588" r="-611" b="-435294"/>
                          </a:stretch>
                        </a:blipFill>
                      </a:tcPr>
                    </a:tc>
                    <a:extLst>
                      <a:ext uri="{0D108BD9-81ED-4DB2-BD59-A6C34878D82A}">
                        <a16:rowId xmlns:a16="http://schemas.microsoft.com/office/drawing/2014/main" val="381467916"/>
                      </a:ext>
                    </a:extLst>
                  </a:tr>
                  <a:tr h="518160">
                    <a:tc>
                      <a:txBody>
                        <a:bodyPr/>
                        <a:lstStyle/>
                        <a:p>
                          <a:r>
                            <a:rPr lang="en-GB" sz="2800" dirty="0">
                              <a:ea typeface="Segoe UI" panose="020B0502040204020203" pitchFamily="34" charset="0"/>
                              <a:cs typeface="Segoe UI" panose="020B0502040204020203" pitchFamily="34" charset="0"/>
                            </a:rPr>
                            <a:t>Associativity</a:t>
                          </a:r>
                          <a:endParaRPr lang="en-US" sz="2800" dirty="0">
                            <a:solidFill>
                              <a:schemeClr val="tx1"/>
                            </a:solidFill>
                          </a:endParaRPr>
                        </a:p>
                      </a:txBody>
                      <a:tcPr/>
                    </a:tc>
                    <a:tc>
                      <a:txBody>
                        <a:bodyPr/>
                        <a:lstStyle/>
                        <a:p>
                          <a:endParaRPr lang="en-US"/>
                        </a:p>
                      </a:txBody>
                      <a:tcPr>
                        <a:blipFill>
                          <a:blip r:embed="rId3"/>
                          <a:stretch>
                            <a:fillRect l="-114896" t="-208140" r="-611" b="-330233"/>
                          </a:stretch>
                        </a:blipFill>
                      </a:tcPr>
                    </a:tc>
                    <a:extLst>
                      <a:ext uri="{0D108BD9-81ED-4DB2-BD59-A6C34878D82A}">
                        <a16:rowId xmlns:a16="http://schemas.microsoft.com/office/drawing/2014/main" val="1170991554"/>
                      </a:ext>
                    </a:extLst>
                  </a:tr>
                  <a:tr h="518160">
                    <a:tc>
                      <a:txBody>
                        <a:bodyPr/>
                        <a:lstStyle/>
                        <a:p>
                          <a:r>
                            <a:rPr lang="en-GB" sz="2800" dirty="0">
                              <a:ea typeface="Segoe UI" panose="020B0502040204020203" pitchFamily="34" charset="0"/>
                              <a:cs typeface="Segoe UI" panose="020B0502040204020203" pitchFamily="34" charset="0"/>
                            </a:rPr>
                            <a:t>Distributivity</a:t>
                          </a:r>
                          <a:endParaRPr lang="en-US" sz="2800" dirty="0">
                            <a:solidFill>
                              <a:schemeClr val="tx1"/>
                            </a:solidFill>
                          </a:endParaRPr>
                        </a:p>
                      </a:txBody>
                      <a:tcPr/>
                    </a:tc>
                    <a:tc>
                      <a:txBody>
                        <a:bodyPr/>
                        <a:lstStyle/>
                        <a:p>
                          <a:endParaRPr lang="en-US"/>
                        </a:p>
                      </a:txBody>
                      <a:tcPr>
                        <a:blipFill>
                          <a:blip r:embed="rId3"/>
                          <a:stretch>
                            <a:fillRect l="-114896" t="-311765" r="-611" b="-234118"/>
                          </a:stretch>
                        </a:blipFill>
                      </a:tcPr>
                    </a:tc>
                    <a:extLst>
                      <a:ext uri="{0D108BD9-81ED-4DB2-BD59-A6C34878D82A}">
                        <a16:rowId xmlns:a16="http://schemas.microsoft.com/office/drawing/2014/main" val="3104459000"/>
                      </a:ext>
                    </a:extLst>
                  </a:tr>
                  <a:tr h="518160">
                    <a:tc>
                      <a:txBody>
                        <a:bodyPr/>
                        <a:lstStyle/>
                        <a:p>
                          <a:r>
                            <a:rPr lang="en-GB" sz="2800" dirty="0">
                              <a:ea typeface="Segoe UI" panose="020B0502040204020203" pitchFamily="34" charset="0"/>
                              <a:cs typeface="Segoe UI" panose="020B0502040204020203" pitchFamily="34" charset="0"/>
                            </a:rPr>
                            <a:t>Associativity of scalar multiplication</a:t>
                          </a:r>
                          <a:endParaRPr lang="en-US" sz="2800" dirty="0">
                            <a:solidFill>
                              <a:schemeClr val="tx1"/>
                            </a:solidFill>
                          </a:endParaRPr>
                        </a:p>
                      </a:txBody>
                      <a:tcPr/>
                    </a:tc>
                    <a:tc>
                      <a:txBody>
                        <a:bodyPr/>
                        <a:lstStyle/>
                        <a:p>
                          <a:endParaRPr lang="en-US"/>
                        </a:p>
                      </a:txBody>
                      <a:tcPr>
                        <a:blipFill>
                          <a:blip r:embed="rId3"/>
                          <a:stretch>
                            <a:fillRect l="-114896" t="-411765" r="-611" b="-134118"/>
                          </a:stretch>
                        </a:blipFill>
                      </a:tcPr>
                    </a:tc>
                    <a:extLst>
                      <a:ext uri="{0D108BD9-81ED-4DB2-BD59-A6C34878D82A}">
                        <a16:rowId xmlns:a16="http://schemas.microsoft.com/office/drawing/2014/main" val="2288024521"/>
                      </a:ext>
                    </a:extLst>
                  </a:tr>
                  <a:tr h="518160">
                    <a:tc>
                      <a:txBody>
                        <a:bodyPr/>
                        <a:lstStyle/>
                        <a:p>
                          <a:r>
                            <a:rPr lang="en-US" sz="2800" dirty="0">
                              <a:solidFill>
                                <a:schemeClr val="tx1"/>
                              </a:solidFill>
                            </a:rPr>
                            <a:t>Translation (shift) invariance</a:t>
                          </a:r>
                        </a:p>
                      </a:txBody>
                      <a:tcPr/>
                    </a:tc>
                    <a:tc>
                      <a:txBody>
                        <a:bodyPr/>
                        <a:lstStyle/>
                        <a:p>
                          <a:endParaRPr lang="en-US"/>
                        </a:p>
                      </a:txBody>
                      <a:tcPr>
                        <a:blipFill>
                          <a:blip r:embed="rId3"/>
                          <a:stretch>
                            <a:fillRect l="-114896" t="-511765" r="-611" b="-34118"/>
                          </a:stretch>
                        </a:blipFill>
                      </a:tcPr>
                    </a:tc>
                    <a:extLst>
                      <a:ext uri="{0D108BD9-81ED-4DB2-BD59-A6C34878D82A}">
                        <a16:rowId xmlns:a16="http://schemas.microsoft.com/office/drawing/2014/main" val="1492004247"/>
                      </a:ext>
                    </a:extLst>
                  </a:tr>
                </a:tbl>
              </a:graphicData>
            </a:graphic>
          </p:graphicFrame>
        </mc:Fallback>
      </mc:AlternateContent>
    </p:spTree>
    <p:extLst>
      <p:ext uri="{BB962C8B-B14F-4D97-AF65-F5344CB8AC3E}">
        <p14:creationId xmlns:p14="http://schemas.microsoft.com/office/powerpoint/2010/main" val="325520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Stride, Tiling and Padding for Convolution</a:t>
            </a:r>
          </a:p>
        </p:txBody>
      </p:sp>
    </p:spTree>
    <p:extLst>
      <p:ext uri="{BB962C8B-B14F-4D97-AF65-F5344CB8AC3E}">
        <p14:creationId xmlns:p14="http://schemas.microsoft.com/office/powerpoint/2010/main" val="384048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Stride and Tiling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40971"/>
            <a:ext cx="11525250" cy="5404536"/>
          </a:xfrm>
        </p:spPr>
        <p:txBody>
          <a:bodyPr>
            <a:normAutofit/>
          </a:bodyPr>
          <a:lstStyle/>
          <a:p>
            <a:pPr marL="0" indent="0">
              <a:buNone/>
            </a:pPr>
            <a:r>
              <a:rPr lang="en-GB" sz="2800" dirty="0">
                <a:ea typeface="Segoe UI" panose="020B0502040204020203" pitchFamily="34" charset="0"/>
                <a:cs typeface="Segoe UI" panose="020B0502040204020203" pitchFamily="34" charset="0"/>
              </a:rPr>
              <a:t>Do we always move the convolution kernel by stride 1 (1 </a:t>
            </a:r>
            <a:r>
              <a:rPr lang="en-GB" dirty="0">
                <a:ea typeface="Segoe UI" panose="020B0502040204020203" pitchFamily="34" charset="0"/>
                <a:cs typeface="Segoe UI" panose="020B0502040204020203" pitchFamily="34" charset="0"/>
              </a:rPr>
              <a:t>sample)</a:t>
            </a:r>
            <a:r>
              <a:rPr lang="en-GB" sz="2800" dirty="0">
                <a:ea typeface="Segoe UI" panose="020B0502040204020203" pitchFamily="34" charset="0"/>
                <a:cs typeface="Segoe UI" panose="020B0502040204020203" pitchFamily="34" charset="0"/>
              </a:rPr>
              <a:t>? </a:t>
            </a:r>
          </a:p>
          <a:p>
            <a:r>
              <a:rPr lang="en-GB" sz="2800" b="1" dirty="0">
                <a:ea typeface="Segoe UI" panose="020B0502040204020203" pitchFamily="34" charset="0"/>
                <a:cs typeface="Segoe UI" panose="020B0502040204020203" pitchFamily="34" charset="0"/>
              </a:rPr>
              <a:t>No!</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May not need the full resolution of the input</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Or, change the dimension of the input tensor</a:t>
            </a:r>
          </a:p>
          <a:p>
            <a:r>
              <a:rPr lang="en-GB" sz="2800" dirty="0">
                <a:ea typeface="Segoe UI" panose="020B0502040204020203" pitchFamily="34" charset="0"/>
                <a:cs typeface="Segoe UI" panose="020B0502040204020203" pitchFamily="34" charset="0"/>
              </a:rPr>
              <a:t>Stride &gt; 1 </a:t>
            </a:r>
            <a:r>
              <a:rPr lang="en-GB" sz="2800" b="1" dirty="0">
                <a:ea typeface="Segoe UI" panose="020B0502040204020203" pitchFamily="34" charset="0"/>
                <a:cs typeface="Segoe UI" panose="020B0502040204020203" pitchFamily="34" charset="0"/>
              </a:rPr>
              <a:t>down-samples</a:t>
            </a:r>
            <a:r>
              <a:rPr lang="en-GB" sz="2800" dirty="0">
                <a:ea typeface="Segoe UI" panose="020B0502040204020203" pitchFamily="34" charset="0"/>
                <a:cs typeface="Segoe UI" panose="020B0502040204020203" pitchFamily="34" charset="0"/>
              </a:rPr>
              <a:t> the data</a:t>
            </a:r>
          </a:p>
          <a:p>
            <a:pPr lvl="1"/>
            <a:r>
              <a:rPr lang="en-GB" dirty="0">
                <a:ea typeface="Segoe UI" panose="020B0502040204020203" pitchFamily="34" charset="0"/>
                <a:cs typeface="Segoe UI" panose="020B0502040204020203" pitchFamily="34" charset="0"/>
              </a:rPr>
              <a:t>Output of lower resolution</a:t>
            </a:r>
          </a:p>
          <a:p>
            <a:r>
              <a:rPr lang="en-GB" sz="2800" dirty="0">
                <a:ea typeface="Segoe UI" panose="020B0502040204020203" pitchFamily="34" charset="0"/>
                <a:cs typeface="Segoe UI" panose="020B0502040204020203" pitchFamily="34" charset="0"/>
              </a:rPr>
              <a:t>Stride &lt; 1 </a:t>
            </a:r>
            <a:r>
              <a:rPr lang="en-GB" sz="2800" b="1" dirty="0">
                <a:ea typeface="Segoe UI" panose="020B0502040204020203" pitchFamily="34" charset="0"/>
                <a:cs typeface="Segoe UI" panose="020B0502040204020203" pitchFamily="34" charset="0"/>
              </a:rPr>
              <a:t>up-samples</a:t>
            </a:r>
            <a:r>
              <a:rPr lang="en-GB" sz="2800" dirty="0">
                <a:ea typeface="Segoe UI" panose="020B0502040204020203" pitchFamily="34" charset="0"/>
                <a:cs typeface="Segoe UI" panose="020B0502040204020203" pitchFamily="34" charset="0"/>
              </a:rPr>
              <a:t> </a:t>
            </a:r>
            <a:r>
              <a:rPr lang="en-GB" dirty="0">
                <a:ea typeface="Segoe UI" panose="020B0502040204020203" pitchFamily="34" charset="0"/>
                <a:cs typeface="Segoe UI" panose="020B0502040204020203" pitchFamily="34" charset="0"/>
              </a:rPr>
              <a:t>the data</a:t>
            </a:r>
          </a:p>
          <a:p>
            <a:pPr lvl="1"/>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a:t>
            </a:r>
          </a:p>
          <a:p>
            <a:pPr lvl="1"/>
            <a:r>
              <a:rPr lang="en-GB" dirty="0">
                <a:ea typeface="Segoe UI" panose="020B0502040204020203" pitchFamily="34" charset="0"/>
                <a:cs typeface="Segoe UI" panose="020B0502040204020203" pitchFamily="34" charset="0"/>
              </a:rPr>
              <a:t>Output of higher pixel count</a:t>
            </a:r>
          </a:p>
          <a:p>
            <a:pPr lvl="1"/>
            <a:r>
              <a:rPr lang="en-GB" sz="2800" dirty="0">
                <a:ea typeface="Segoe UI" panose="020B0502040204020203" pitchFamily="34" charset="0"/>
                <a:cs typeface="Segoe UI" panose="020B0502040204020203" pitchFamily="34" charset="0"/>
              </a:rPr>
              <a:t>Or, use transposed convolution – more on this later</a:t>
            </a:r>
          </a:p>
          <a:p>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fractional stride </a:t>
            </a:r>
            <a:r>
              <a:rPr lang="en-GB" dirty="0">
                <a:ea typeface="Segoe UI" panose="020B0502040204020203" pitchFamily="34" charset="0"/>
                <a:cs typeface="Segoe UI" panose="020B0502040204020203" pitchFamily="34" charset="0"/>
              </a:rPr>
              <a:t>to compute tensor with required output dimension</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332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Almost all computer vision pipelines require filtering     </a:t>
            </a:r>
          </a:p>
          <a:p>
            <a:r>
              <a:rPr lang="en-US" dirty="0"/>
              <a:t>Without good image data preparation, state-of-the-art CV algorithms will not produce good results</a:t>
            </a:r>
          </a:p>
          <a:p>
            <a:r>
              <a:rPr lang="en-US" dirty="0"/>
              <a:t>Classical CV filters apply the mathematical operation of </a:t>
            </a:r>
            <a:r>
              <a:rPr lang="en-US" b="1" dirty="0"/>
              <a:t>convolution</a:t>
            </a:r>
          </a:p>
          <a:p>
            <a:pPr lvl="1"/>
            <a:r>
              <a:rPr lang="en-US" dirty="0"/>
              <a:t>Noise suppression </a:t>
            </a:r>
          </a:p>
          <a:p>
            <a:pPr lvl="1"/>
            <a:r>
              <a:rPr lang="en-US" dirty="0"/>
              <a:t>Edge and corner enhancement </a:t>
            </a:r>
          </a:p>
          <a:p>
            <a:pPr lvl="1"/>
            <a:r>
              <a:rPr lang="en-US" dirty="0"/>
              <a:t>Anti-aliasing</a:t>
            </a:r>
          </a:p>
          <a:p>
            <a:pPr lvl="1"/>
            <a:r>
              <a:rPr lang="en-US" dirty="0"/>
              <a:t>Resampling</a:t>
            </a:r>
          </a:p>
          <a:p>
            <a:r>
              <a:rPr lang="en-US" dirty="0"/>
              <a:t>We can understand the effects of filtering through </a:t>
            </a:r>
            <a:r>
              <a:rPr lang="en-US" b="1" dirty="0"/>
              <a:t>spectral analysis</a:t>
            </a:r>
          </a:p>
          <a:p>
            <a:pPr lvl="1"/>
            <a:r>
              <a:rPr lang="en-US" dirty="0"/>
              <a:t>Filter changes power spectrum of image</a:t>
            </a:r>
          </a:p>
          <a:p>
            <a:pPr lvl="1"/>
            <a:r>
              <a:rPr lang="en-US" dirty="0"/>
              <a:t>Typical filters reduce high-frequency energy – noise</a:t>
            </a:r>
          </a:p>
          <a:p>
            <a:pPr lvl="1"/>
            <a:r>
              <a:rPr lang="en-US" dirty="0"/>
              <a:t>Higher frequency components include sharp edges and corners – typically blurred by filtering  </a:t>
            </a:r>
          </a:p>
          <a:p>
            <a:endParaRPr lang="en-US" dirty="0"/>
          </a:p>
        </p:txBody>
      </p:sp>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Segoe"/>
              </a:rPr>
              <a:t>Stride and Tiling</a:t>
            </a:r>
          </a:p>
        </p:txBody>
      </p:sp>
      <p:sp>
        <p:nvSpPr>
          <p:cNvPr id="4" name="Rectangle 3">
            <a:extLst>
              <a:ext uri="{FF2B5EF4-FFF2-40B4-BE49-F238E27FC236}">
                <a16:creationId xmlns:a16="http://schemas.microsoft.com/office/drawing/2014/main" id="{42D3F481-37A5-442C-B692-201014B26EF6}"/>
              </a:ext>
            </a:extLst>
          </p:cNvPr>
          <p:cNvSpPr/>
          <p:nvPr/>
        </p:nvSpPr>
        <p:spPr>
          <a:xfrm>
            <a:off x="2681937" y="28827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006B6D-A69E-4B14-914E-4C1DC4DA86E0}"/>
              </a:ext>
            </a:extLst>
          </p:cNvPr>
          <p:cNvSpPr/>
          <p:nvPr/>
        </p:nvSpPr>
        <p:spPr>
          <a:xfrm>
            <a:off x="3722010" y="340058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798B97B-9C0B-4C06-8DF7-7FC85CBC024C}"/>
              </a:ext>
            </a:extLst>
          </p:cNvPr>
          <p:cNvSpPr/>
          <p:nvPr/>
        </p:nvSpPr>
        <p:spPr>
          <a:xfrm>
            <a:off x="3229093" y="3409460"/>
            <a:ext cx="328613" cy="27276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7AC040-CDFC-491C-89B2-490F7F31025F}"/>
              </a:ext>
            </a:extLst>
          </p:cNvPr>
          <p:cNvSpPr/>
          <p:nvPr/>
        </p:nvSpPr>
        <p:spPr>
          <a:xfrm>
            <a:off x="4214927"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BE3E98D-0BE7-4D24-BD18-15273D982607}"/>
              </a:ext>
            </a:extLst>
          </p:cNvPr>
          <p:cNvSpPr/>
          <p:nvPr/>
        </p:nvSpPr>
        <p:spPr>
          <a:xfrm>
            <a:off x="4707844" y="339582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B85072-0596-4EDF-A316-23D6ACC377C6}"/>
              </a:ext>
            </a:extLst>
          </p:cNvPr>
          <p:cNvSpPr/>
          <p:nvPr/>
        </p:nvSpPr>
        <p:spPr>
          <a:xfrm>
            <a:off x="3722010" y="384349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1064D-2495-456D-AECE-A43A02C06A0F}"/>
              </a:ext>
            </a:extLst>
          </p:cNvPr>
          <p:cNvSpPr/>
          <p:nvPr/>
        </p:nvSpPr>
        <p:spPr>
          <a:xfrm>
            <a:off x="3229093"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654B9E0-6C60-4981-A338-02E08CDBA461}"/>
              </a:ext>
            </a:extLst>
          </p:cNvPr>
          <p:cNvSpPr/>
          <p:nvPr/>
        </p:nvSpPr>
        <p:spPr>
          <a:xfrm>
            <a:off x="4214927"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3654AB-BE71-4EF3-B685-E4BA938839BE}"/>
              </a:ext>
            </a:extLst>
          </p:cNvPr>
          <p:cNvSpPr/>
          <p:nvPr/>
        </p:nvSpPr>
        <p:spPr>
          <a:xfrm>
            <a:off x="4707844" y="38387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5B91F3-4FCE-460E-83A5-690194520C15}"/>
              </a:ext>
            </a:extLst>
          </p:cNvPr>
          <p:cNvSpPr/>
          <p:nvPr/>
        </p:nvSpPr>
        <p:spPr>
          <a:xfrm>
            <a:off x="3722010" y="428640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93B065-475B-4408-8BE7-32A20AAA3E95}"/>
              </a:ext>
            </a:extLst>
          </p:cNvPr>
          <p:cNvSpPr/>
          <p:nvPr/>
        </p:nvSpPr>
        <p:spPr>
          <a:xfrm>
            <a:off x="3229093"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7E39302-B42E-4397-8648-06FCE4D39320}"/>
              </a:ext>
            </a:extLst>
          </p:cNvPr>
          <p:cNvSpPr/>
          <p:nvPr/>
        </p:nvSpPr>
        <p:spPr>
          <a:xfrm>
            <a:off x="4214927"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1EAAED-96A4-41A0-BA35-EAA199F2C451}"/>
              </a:ext>
            </a:extLst>
          </p:cNvPr>
          <p:cNvSpPr/>
          <p:nvPr/>
        </p:nvSpPr>
        <p:spPr>
          <a:xfrm>
            <a:off x="4707844" y="42816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B191D35-67BA-4F2D-8AE9-657114014CFC}"/>
              </a:ext>
            </a:extLst>
          </p:cNvPr>
          <p:cNvSpPr/>
          <p:nvPr/>
        </p:nvSpPr>
        <p:spPr>
          <a:xfrm>
            <a:off x="3722010" y="472932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5091C69-FDBE-4566-A762-8ADC165A33A4}"/>
              </a:ext>
            </a:extLst>
          </p:cNvPr>
          <p:cNvSpPr/>
          <p:nvPr/>
        </p:nvSpPr>
        <p:spPr>
          <a:xfrm>
            <a:off x="3229093"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5694C9-75D1-4CE8-B6EB-70225BECC266}"/>
              </a:ext>
            </a:extLst>
          </p:cNvPr>
          <p:cNvSpPr/>
          <p:nvPr/>
        </p:nvSpPr>
        <p:spPr>
          <a:xfrm>
            <a:off x="4214927"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7918995-17E0-4BB5-9D74-706992DA66F6}"/>
              </a:ext>
            </a:extLst>
          </p:cNvPr>
          <p:cNvSpPr/>
          <p:nvPr/>
        </p:nvSpPr>
        <p:spPr>
          <a:xfrm>
            <a:off x="4707844" y="47245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50D7C2-24D5-45F4-95EB-4B55DD9D1065}"/>
              </a:ext>
            </a:extLst>
          </p:cNvPr>
          <p:cNvSpPr/>
          <p:nvPr/>
        </p:nvSpPr>
        <p:spPr>
          <a:xfrm>
            <a:off x="7584397" y="3838734"/>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1AFB5A-A91A-4DD0-9E12-0B1B608BB234}"/>
              </a:ext>
            </a:extLst>
          </p:cNvPr>
          <p:cNvSpPr/>
          <p:nvPr/>
        </p:nvSpPr>
        <p:spPr>
          <a:xfrm>
            <a:off x="8077314" y="3833972"/>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99FAAA-F407-46DF-88A1-DD7F053E9DF2}"/>
              </a:ext>
            </a:extLst>
          </p:cNvPr>
          <p:cNvSpPr/>
          <p:nvPr/>
        </p:nvSpPr>
        <p:spPr>
          <a:xfrm>
            <a:off x="7584397" y="4281646"/>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4394711-FBE4-4B57-AE2F-750709EE91EA}"/>
              </a:ext>
            </a:extLst>
          </p:cNvPr>
          <p:cNvSpPr/>
          <p:nvPr/>
        </p:nvSpPr>
        <p:spPr>
          <a:xfrm>
            <a:off x="8077314" y="4276884"/>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87A5C0F-B416-44CF-A4E3-EBFB39FE2025}"/>
              </a:ext>
            </a:extLst>
          </p:cNvPr>
          <p:cNvSpPr/>
          <p:nvPr/>
        </p:nvSpPr>
        <p:spPr>
          <a:xfrm>
            <a:off x="4175641" y="2894976"/>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CF38A9D-974C-4578-8E5D-AB1B41A4FEC8}"/>
              </a:ext>
            </a:extLst>
          </p:cNvPr>
          <p:cNvSpPr/>
          <p:nvPr/>
        </p:nvSpPr>
        <p:spPr>
          <a:xfrm>
            <a:off x="4189719" y="4223801"/>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358868C-78F6-4E33-8B2C-0077681EDA06}"/>
              </a:ext>
            </a:extLst>
          </p:cNvPr>
          <p:cNvSpPr/>
          <p:nvPr/>
        </p:nvSpPr>
        <p:spPr>
          <a:xfrm>
            <a:off x="2663567" y="4217750"/>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E2F69B-08B0-4263-8525-C70DC8EAAE84}"/>
              </a:ext>
            </a:extLst>
          </p:cNvPr>
          <p:cNvSpPr txBox="1"/>
          <p:nvPr/>
        </p:nvSpPr>
        <p:spPr>
          <a:xfrm>
            <a:off x="2998295" y="5534181"/>
            <a:ext cx="2104656" cy="461665"/>
          </a:xfrm>
          <a:prstGeom prst="rect">
            <a:avLst/>
          </a:prstGeom>
          <a:noFill/>
        </p:spPr>
        <p:txBody>
          <a:bodyPr wrap="square" rtlCol="0">
            <a:spAutoFit/>
          </a:bodyPr>
          <a:lstStyle/>
          <a:p>
            <a:pPr algn="ctr"/>
            <a:r>
              <a:rPr lang="en-US" sz="2400" dirty="0"/>
              <a:t>Input</a:t>
            </a:r>
          </a:p>
        </p:txBody>
      </p:sp>
      <p:sp>
        <p:nvSpPr>
          <p:cNvPr id="29" name="TextBox 28">
            <a:extLst>
              <a:ext uri="{FF2B5EF4-FFF2-40B4-BE49-F238E27FC236}">
                <a16:creationId xmlns:a16="http://schemas.microsoft.com/office/drawing/2014/main" id="{F5EEB46C-27E2-4F42-A4AD-A406F6BF3F60}"/>
              </a:ext>
            </a:extLst>
          </p:cNvPr>
          <p:cNvSpPr txBox="1"/>
          <p:nvPr/>
        </p:nvSpPr>
        <p:spPr>
          <a:xfrm>
            <a:off x="7024986" y="5534181"/>
            <a:ext cx="2104656" cy="461665"/>
          </a:xfrm>
          <a:prstGeom prst="rect">
            <a:avLst/>
          </a:prstGeom>
          <a:noFill/>
        </p:spPr>
        <p:txBody>
          <a:bodyPr wrap="square" rtlCol="0">
            <a:spAutoFit/>
          </a:bodyPr>
          <a:lstStyle/>
          <a:p>
            <a:pPr algn="ctr"/>
            <a:r>
              <a:rPr lang="en-US" sz="2400" dirty="0"/>
              <a:t>Output</a:t>
            </a:r>
          </a:p>
        </p:txBody>
      </p:sp>
      <p:sp>
        <p:nvSpPr>
          <p:cNvPr id="30" name="Rectangle 29">
            <a:extLst>
              <a:ext uri="{FF2B5EF4-FFF2-40B4-BE49-F238E27FC236}">
                <a16:creationId xmlns:a16="http://schemas.microsoft.com/office/drawing/2014/main" id="{61FA12A3-1134-4EFC-9F9B-FD247929B18C}"/>
              </a:ext>
            </a:extLst>
          </p:cNvPr>
          <p:cNvSpPr/>
          <p:nvPr/>
        </p:nvSpPr>
        <p:spPr>
          <a:xfrm>
            <a:off x="2723078" y="472455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40F30F7-D4A1-4B69-AF20-6F37517AAABD}"/>
              </a:ext>
            </a:extLst>
          </p:cNvPr>
          <p:cNvSpPr/>
          <p:nvPr/>
        </p:nvSpPr>
        <p:spPr>
          <a:xfrm>
            <a:off x="2740935" y="43034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595D163-433E-46E4-8FF3-3F0ACFDA85AB}"/>
              </a:ext>
            </a:extLst>
          </p:cNvPr>
          <p:cNvSpPr/>
          <p:nvPr/>
        </p:nvSpPr>
        <p:spPr>
          <a:xfrm>
            <a:off x="2731417" y="385200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294555F-A354-465A-80D5-B78819B9BF01}"/>
              </a:ext>
            </a:extLst>
          </p:cNvPr>
          <p:cNvSpPr/>
          <p:nvPr/>
        </p:nvSpPr>
        <p:spPr>
          <a:xfrm>
            <a:off x="2719503" y="340058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48FDDB-F6C8-4EE1-87A4-5533D7D300C6}"/>
              </a:ext>
            </a:extLst>
          </p:cNvPr>
          <p:cNvSpPr/>
          <p:nvPr/>
        </p:nvSpPr>
        <p:spPr>
          <a:xfrm>
            <a:off x="2712352" y="293947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F4B3DFB-839B-40D1-966D-E059B45443E9}"/>
              </a:ext>
            </a:extLst>
          </p:cNvPr>
          <p:cNvSpPr/>
          <p:nvPr/>
        </p:nvSpPr>
        <p:spPr>
          <a:xfrm>
            <a:off x="5255489" y="47333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3C7483C-3490-4130-9772-76BCCEF10B40}"/>
              </a:ext>
            </a:extLst>
          </p:cNvPr>
          <p:cNvSpPr/>
          <p:nvPr/>
        </p:nvSpPr>
        <p:spPr>
          <a:xfrm>
            <a:off x="5273346" y="431224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C0462CB-A6EA-4038-8902-61AE542485BD}"/>
              </a:ext>
            </a:extLst>
          </p:cNvPr>
          <p:cNvSpPr/>
          <p:nvPr/>
        </p:nvSpPr>
        <p:spPr>
          <a:xfrm>
            <a:off x="5263828" y="386083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4D57CD1-9AA1-45DF-A80D-5DBB2411186C}"/>
              </a:ext>
            </a:extLst>
          </p:cNvPr>
          <p:cNvSpPr/>
          <p:nvPr/>
        </p:nvSpPr>
        <p:spPr>
          <a:xfrm>
            <a:off x="5251914" y="34094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D2B2F76-C458-4101-8CE0-A15D842421FF}"/>
              </a:ext>
            </a:extLst>
          </p:cNvPr>
          <p:cNvSpPr/>
          <p:nvPr/>
        </p:nvSpPr>
        <p:spPr>
          <a:xfrm>
            <a:off x="5244763" y="29483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85BCB0-139F-4113-BE03-A095BF29B1E9}"/>
              </a:ext>
            </a:extLst>
          </p:cNvPr>
          <p:cNvSpPr/>
          <p:nvPr/>
        </p:nvSpPr>
        <p:spPr>
          <a:xfrm>
            <a:off x="3221940" y="294830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B2530317-8137-4B4A-A2A5-C03B86C7D14F}"/>
              </a:ext>
            </a:extLst>
          </p:cNvPr>
          <p:cNvSpPr/>
          <p:nvPr/>
        </p:nvSpPr>
        <p:spPr>
          <a:xfrm>
            <a:off x="3731528" y="29571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59AA575-ED10-4678-9DE9-03F05B174DB6}"/>
              </a:ext>
            </a:extLst>
          </p:cNvPr>
          <p:cNvSpPr/>
          <p:nvPr/>
        </p:nvSpPr>
        <p:spPr>
          <a:xfrm>
            <a:off x="4241116" y="296596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6729CC4-9441-4A0B-852C-53FFED1B2899}"/>
              </a:ext>
            </a:extLst>
          </p:cNvPr>
          <p:cNvSpPr/>
          <p:nvPr/>
        </p:nvSpPr>
        <p:spPr>
          <a:xfrm>
            <a:off x="4750704" y="297479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C1DF14F-6110-489E-BFF0-9ACF5CD7B4D6}"/>
              </a:ext>
            </a:extLst>
          </p:cNvPr>
          <p:cNvSpPr/>
          <p:nvPr/>
        </p:nvSpPr>
        <p:spPr>
          <a:xfrm>
            <a:off x="2740935" y="515951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5D2CD65-41BD-4DF9-8709-CF0046E184C3}"/>
              </a:ext>
            </a:extLst>
          </p:cNvPr>
          <p:cNvSpPr/>
          <p:nvPr/>
        </p:nvSpPr>
        <p:spPr>
          <a:xfrm>
            <a:off x="5273346" y="516834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E7230B8-32AC-4272-9995-B57E734B6BB1}"/>
              </a:ext>
            </a:extLst>
          </p:cNvPr>
          <p:cNvSpPr/>
          <p:nvPr/>
        </p:nvSpPr>
        <p:spPr>
          <a:xfrm>
            <a:off x="3250523" y="516834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18ECF39-44A0-4645-A3D4-A853A0A41641}"/>
              </a:ext>
            </a:extLst>
          </p:cNvPr>
          <p:cNvSpPr/>
          <p:nvPr/>
        </p:nvSpPr>
        <p:spPr>
          <a:xfrm>
            <a:off x="3760111" y="5177172"/>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103EF83-8015-4A43-BE05-F95D22C2D01A}"/>
              </a:ext>
            </a:extLst>
          </p:cNvPr>
          <p:cNvSpPr/>
          <p:nvPr/>
        </p:nvSpPr>
        <p:spPr>
          <a:xfrm>
            <a:off x="4269699" y="51860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64A02D4-5438-4163-84E3-2A9D505C18E9}"/>
              </a:ext>
            </a:extLst>
          </p:cNvPr>
          <p:cNvSpPr/>
          <p:nvPr/>
        </p:nvSpPr>
        <p:spPr>
          <a:xfrm>
            <a:off x="4779287" y="5194834"/>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9CA2C9CA-AC91-4298-A9F6-4797F645566E}"/>
              </a:ext>
            </a:extLst>
          </p:cNvPr>
          <p:cNvCxnSpPr/>
          <p:nvPr/>
        </p:nvCxnSpPr>
        <p:spPr>
          <a:xfrm>
            <a:off x="3315742" y="2645612"/>
            <a:ext cx="16512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0EFD6DF-2C7A-4AB8-BC1F-3F845B200F03}"/>
              </a:ext>
            </a:extLst>
          </p:cNvPr>
          <p:cNvSpPr txBox="1"/>
          <p:nvPr/>
        </p:nvSpPr>
        <p:spPr>
          <a:xfrm>
            <a:off x="3052352" y="2028235"/>
            <a:ext cx="2104656" cy="461665"/>
          </a:xfrm>
          <a:prstGeom prst="rect">
            <a:avLst/>
          </a:prstGeom>
          <a:noFill/>
        </p:spPr>
        <p:txBody>
          <a:bodyPr wrap="square" rtlCol="0">
            <a:spAutoFit/>
          </a:bodyPr>
          <a:lstStyle/>
          <a:p>
            <a:pPr algn="ctr"/>
            <a:r>
              <a:rPr lang="en-US" sz="2400" dirty="0"/>
              <a:t>Stride</a:t>
            </a:r>
          </a:p>
        </p:txBody>
      </p:sp>
      <p:sp>
        <p:nvSpPr>
          <p:cNvPr id="52" name="TextBox 51">
            <a:extLst>
              <a:ext uri="{FF2B5EF4-FFF2-40B4-BE49-F238E27FC236}">
                <a16:creationId xmlns:a16="http://schemas.microsoft.com/office/drawing/2014/main" id="{4282A3E6-7AA7-49CC-9CAE-C9FCD6A88C0F}"/>
              </a:ext>
            </a:extLst>
          </p:cNvPr>
          <p:cNvSpPr txBox="1"/>
          <p:nvPr/>
        </p:nvSpPr>
        <p:spPr>
          <a:xfrm rot="16200000">
            <a:off x="1047760" y="3876349"/>
            <a:ext cx="2104656" cy="461665"/>
          </a:xfrm>
          <a:prstGeom prst="rect">
            <a:avLst/>
          </a:prstGeom>
          <a:noFill/>
        </p:spPr>
        <p:txBody>
          <a:bodyPr wrap="square" rtlCol="0">
            <a:spAutoFit/>
          </a:bodyPr>
          <a:lstStyle/>
          <a:p>
            <a:pPr algn="ctr"/>
            <a:r>
              <a:rPr lang="en-US" sz="2400" dirty="0"/>
              <a:t>Stride</a:t>
            </a:r>
          </a:p>
        </p:txBody>
      </p:sp>
      <p:cxnSp>
        <p:nvCxnSpPr>
          <p:cNvPr id="53" name="Straight Arrow Connector 52">
            <a:extLst>
              <a:ext uri="{FF2B5EF4-FFF2-40B4-BE49-F238E27FC236}">
                <a16:creationId xmlns:a16="http://schemas.microsoft.com/office/drawing/2014/main" id="{2A2E8487-8C5E-4D4A-ACEB-E19231BEAEB4}"/>
              </a:ext>
            </a:extLst>
          </p:cNvPr>
          <p:cNvCxnSpPr>
            <a:cxnSpLocks/>
          </p:cNvCxnSpPr>
          <p:nvPr/>
        </p:nvCxnSpPr>
        <p:spPr>
          <a:xfrm>
            <a:off x="2408093" y="3559434"/>
            <a:ext cx="15525" cy="13199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Content Placeholder 6">
            <a:extLst>
              <a:ext uri="{FF2B5EF4-FFF2-40B4-BE49-F238E27FC236}">
                <a16:creationId xmlns:a16="http://schemas.microsoft.com/office/drawing/2014/main" id="{31DBF8B1-4527-4D31-BDCA-66455B937025}"/>
              </a:ext>
            </a:extLst>
          </p:cNvPr>
          <p:cNvSpPr>
            <a:spLocks noGrp="1"/>
          </p:cNvSpPr>
          <p:nvPr>
            <p:ph sz="quarter" idx="10"/>
          </p:nvPr>
        </p:nvSpPr>
        <p:spPr>
          <a:xfrm>
            <a:off x="491996" y="1363129"/>
            <a:ext cx="11525250" cy="796726"/>
          </a:xfrm>
        </p:spPr>
        <p:txBody>
          <a:bodyPr>
            <a:normAutofit/>
          </a:bodyPr>
          <a:lstStyle/>
          <a:p>
            <a:pPr marL="0" indent="0">
              <a:buNone/>
            </a:pPr>
            <a:r>
              <a:rPr lang="en-US" b="1" dirty="0">
                <a:ea typeface="Segoe UI" panose="020B0502040204020203" pitchFamily="34" charset="0"/>
                <a:cs typeface="Segoe UI" panose="020B0502040204020203" pitchFamily="34" charset="0"/>
              </a:rPr>
              <a:t>Tiling </a:t>
            </a:r>
            <a:r>
              <a:rPr lang="en-US" dirty="0">
                <a:ea typeface="Segoe UI" panose="020B0502040204020203" pitchFamily="34" charset="0"/>
                <a:cs typeface="Segoe UI" panose="020B0502040204020203" pitchFamily="34" charset="0"/>
              </a:rPr>
              <a:t>is a special case when </a:t>
            </a:r>
            <a:r>
              <a:rPr lang="en-US" b="1" dirty="0">
                <a:ea typeface="Segoe UI" panose="020B0502040204020203" pitchFamily="34" charset="0"/>
                <a:cs typeface="Segoe UI" panose="020B0502040204020203" pitchFamily="34" charset="0"/>
              </a:rPr>
              <a:t>stride = span</a:t>
            </a:r>
          </a:p>
        </p:txBody>
      </p:sp>
      <p:sp>
        <p:nvSpPr>
          <p:cNvPr id="81" name="Arc 80">
            <a:extLst>
              <a:ext uri="{FF2B5EF4-FFF2-40B4-BE49-F238E27FC236}">
                <a16:creationId xmlns:a16="http://schemas.microsoft.com/office/drawing/2014/main" id="{CC5546CE-50C4-4FEE-90A4-24388F0379A0}"/>
              </a:ext>
            </a:extLst>
          </p:cNvPr>
          <p:cNvSpPr/>
          <p:nvPr/>
        </p:nvSpPr>
        <p:spPr>
          <a:xfrm rot="18919361">
            <a:off x="2842016" y="2663219"/>
            <a:ext cx="5519888" cy="6381230"/>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0C96B7F7-E3F6-4702-A0AD-036C775AF032}"/>
              </a:ext>
            </a:extLst>
          </p:cNvPr>
          <p:cNvSpPr/>
          <p:nvPr/>
        </p:nvSpPr>
        <p:spPr>
          <a:xfrm rot="18919361">
            <a:off x="4496607" y="2780437"/>
            <a:ext cx="4305414" cy="5111167"/>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9B6CBB90-8491-4EEE-A970-54A67F0B93EC}"/>
              </a:ext>
            </a:extLst>
          </p:cNvPr>
          <p:cNvSpPr/>
          <p:nvPr/>
        </p:nvSpPr>
        <p:spPr>
          <a:xfrm rot="2622678" flipV="1">
            <a:off x="2789202" y="-499153"/>
            <a:ext cx="5568348" cy="6289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A28AEA11-BD99-4A87-A3D6-86A24DCD746B}"/>
              </a:ext>
            </a:extLst>
          </p:cNvPr>
          <p:cNvSpPr/>
          <p:nvPr/>
        </p:nvSpPr>
        <p:spPr>
          <a:xfrm rot="2480432" flipV="1">
            <a:off x="4071744" y="542668"/>
            <a:ext cx="4817232" cy="4938475"/>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Content Placeholder 6">
            <a:extLst>
              <a:ext uri="{FF2B5EF4-FFF2-40B4-BE49-F238E27FC236}">
                <a16:creationId xmlns:a16="http://schemas.microsoft.com/office/drawing/2014/main" id="{D9FD5261-2E48-4CA6-BF7C-802021B92DA6}"/>
              </a:ext>
            </a:extLst>
          </p:cNvPr>
          <p:cNvSpPr txBox="1">
            <a:spLocks/>
          </p:cNvSpPr>
          <p:nvPr/>
        </p:nvSpPr>
        <p:spPr>
          <a:xfrm>
            <a:off x="548640" y="6022719"/>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ea typeface="Segoe UI" panose="020B0502040204020203" pitchFamily="34" charset="0"/>
                <a:cs typeface="Segoe UI" panose="020B0502040204020203" pitchFamily="34" charset="0"/>
              </a:rPr>
              <a:t>Stride &gt;1 reduces dimensionality, down-sampling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086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p:bldP spid="52" grpId="0"/>
      <p:bldP spid="81" grpId="0" animBg="1"/>
      <p:bldP spid="82" grpId="0" animBg="1"/>
      <p:bldP spid="83" grpId="0" animBg="1"/>
      <p:bldP spid="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How can we deal with </a:t>
            </a:r>
            <a:r>
              <a:rPr lang="en-GB" b="1" dirty="0">
                <a:ea typeface="Segoe UI" panose="020B0502040204020203" pitchFamily="34" charset="0"/>
                <a:cs typeface="Segoe UI" panose="020B0502040204020203" pitchFamily="34" charset="0"/>
              </a:rPr>
              <a:t>edges of the input </a:t>
            </a:r>
            <a:r>
              <a:rPr lang="en-GB" dirty="0">
                <a:ea typeface="Segoe UI" panose="020B0502040204020203" pitchFamily="34" charset="0"/>
                <a:cs typeface="Segoe UI" panose="020B0502040204020203" pitchFamily="34" charset="0"/>
              </a:rPr>
              <a:t>tensor when performing convolution? </a:t>
            </a:r>
          </a:p>
          <a:p>
            <a:r>
              <a:rPr lang="en-GB" dirty="0">
                <a:ea typeface="Segoe UI" panose="020B0502040204020203" pitchFamily="34" charset="0"/>
                <a:cs typeface="Segoe UI" panose="020B0502040204020203" pitchFamily="34" charset="0"/>
              </a:rPr>
              <a:t>We always work with a finite spatial and temporal (video) sample creating edge effects </a:t>
            </a:r>
          </a:p>
          <a:p>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valid convolution </a:t>
            </a:r>
            <a:r>
              <a:rPr lang="en-GB" dirty="0">
                <a:ea typeface="Segoe UI" panose="020B0502040204020203" pitchFamily="34" charset="0"/>
                <a:cs typeface="Segoe UI" panose="020B0502040204020203" pitchFamily="34" charset="0"/>
              </a:rPr>
              <a:t>confines the kernel to the input tensor dimensions</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For odd kernel shape, output dimension is (span + 1)/2 less than input dimension</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After many convolution layers, dimension is reduced further</a:t>
            </a:r>
          </a:p>
          <a:p>
            <a:r>
              <a:rPr lang="en-GB" dirty="0">
                <a:ea typeface="Segoe UI" panose="020B0502040204020203" pitchFamily="34" charset="0"/>
                <a:cs typeface="Segoe UI" panose="020B0502040204020203" pitchFamily="34" charset="0"/>
              </a:rPr>
              <a:t>We can </a:t>
            </a:r>
            <a:r>
              <a:rPr lang="en-GB" b="1" dirty="0">
                <a:ea typeface="Segoe UI" panose="020B0502040204020203" pitchFamily="34" charset="0"/>
                <a:cs typeface="Segoe UI" panose="020B0502040204020203" pitchFamily="34" charset="0"/>
              </a:rPr>
              <a:t>zero pad </a:t>
            </a:r>
            <a:r>
              <a:rPr lang="en-GB" dirty="0">
                <a:ea typeface="Segoe UI" panose="020B0502040204020203" pitchFamily="34" charset="0"/>
                <a:cs typeface="Segoe UI" panose="020B0502040204020203" pitchFamily="34" charset="0"/>
              </a:rPr>
              <a:t>the input tensor</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Dimensionality is maintained</a:t>
            </a:r>
          </a:p>
          <a:p>
            <a:pPr>
              <a:buFont typeface="Wingdings" panose="05000000000000000000" pitchFamily="2" charset="2"/>
              <a:buChar char="§"/>
            </a:pPr>
            <a:r>
              <a:rPr lang="en-GB" dirty="0">
                <a:ea typeface="Segoe UI" panose="020B0502040204020203" pitchFamily="34" charset="0"/>
                <a:cs typeface="Segoe UI" panose="020B0502040204020203" pitchFamily="34" charset="0"/>
              </a:rPr>
              <a:t>Use </a:t>
            </a:r>
            <a:r>
              <a:rPr lang="en-GB" b="1" dirty="0">
                <a:ea typeface="Segoe UI" panose="020B0502040204020203" pitchFamily="34" charset="0"/>
                <a:cs typeface="Segoe UI" panose="020B0502040204020203" pitchFamily="34" charset="0"/>
              </a:rPr>
              <a:t>circular convolution   </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Wrap the ends of the finite sample to form a ‘circle’ creating a continuous sample</a:t>
            </a:r>
          </a:p>
          <a:p>
            <a:pPr lvl="1">
              <a:buFont typeface="Wingdings" panose="05000000000000000000" pitchFamily="2" charset="2"/>
              <a:buChar char="§"/>
            </a:pPr>
            <a:r>
              <a:rPr lang="en-GB" dirty="0">
                <a:ea typeface="Segoe UI" panose="020B0502040204020203" pitchFamily="34" charset="0"/>
                <a:cs typeface="Segoe UI" panose="020B0502040204020203" pitchFamily="34" charset="0"/>
              </a:rPr>
              <a:t>Can wrap in multiple dimensions </a:t>
            </a:r>
          </a:p>
          <a:p>
            <a:pPr lvl="1">
              <a:buFont typeface="Wingdings" panose="05000000000000000000" pitchFamily="2" charset="2"/>
              <a:buChar char="§"/>
            </a:pPr>
            <a:endParaRPr lang="en-GB" dirty="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855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Padding for Convolution</a:t>
            </a:r>
          </a:p>
        </p:txBody>
      </p:sp>
      <p:sp>
        <p:nvSpPr>
          <p:cNvPr id="6" name="Rectangle 5">
            <a:extLst>
              <a:ext uri="{FF2B5EF4-FFF2-40B4-BE49-F238E27FC236}">
                <a16:creationId xmlns:a16="http://schemas.microsoft.com/office/drawing/2014/main" id="{2F18040B-596E-443C-B877-03A255BD67EF}"/>
              </a:ext>
            </a:extLst>
          </p:cNvPr>
          <p:cNvSpPr/>
          <p:nvPr/>
        </p:nvSpPr>
        <p:spPr>
          <a:xfrm>
            <a:off x="2820829" y="2063442"/>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5F8167B6-3000-403B-9286-F8173AD02D71}"/>
              </a:ext>
            </a:extLst>
          </p:cNvPr>
          <p:cNvSpPr/>
          <p:nvPr/>
        </p:nvSpPr>
        <p:spPr>
          <a:xfrm>
            <a:off x="3860902" y="25812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D8FBEBC-A56D-4343-918A-F69F4E11BB3B}"/>
              </a:ext>
            </a:extLst>
          </p:cNvPr>
          <p:cNvSpPr/>
          <p:nvPr/>
        </p:nvSpPr>
        <p:spPr>
          <a:xfrm>
            <a:off x="3367985" y="259017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6A08E83A-64BA-4C10-BA38-786BD94305EF}"/>
              </a:ext>
            </a:extLst>
          </p:cNvPr>
          <p:cNvSpPr/>
          <p:nvPr/>
        </p:nvSpPr>
        <p:spPr>
          <a:xfrm>
            <a:off x="4353819"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E4A17E47-AD0C-4E28-B30E-14C9059EC600}"/>
              </a:ext>
            </a:extLst>
          </p:cNvPr>
          <p:cNvSpPr/>
          <p:nvPr/>
        </p:nvSpPr>
        <p:spPr>
          <a:xfrm>
            <a:off x="4846736" y="257653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B1CE0443-6B39-48F4-929D-BFD583C1F9FD}"/>
              </a:ext>
            </a:extLst>
          </p:cNvPr>
          <p:cNvSpPr/>
          <p:nvPr/>
        </p:nvSpPr>
        <p:spPr>
          <a:xfrm>
            <a:off x="3860902" y="30242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A80C03FB-EF02-40A2-B8D8-AE0E0B42EEDE}"/>
              </a:ext>
            </a:extLst>
          </p:cNvPr>
          <p:cNvSpPr/>
          <p:nvPr/>
        </p:nvSpPr>
        <p:spPr>
          <a:xfrm>
            <a:off x="3367985"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BA029524-A105-4C13-A867-CCB4BE594676}"/>
              </a:ext>
            </a:extLst>
          </p:cNvPr>
          <p:cNvSpPr/>
          <p:nvPr/>
        </p:nvSpPr>
        <p:spPr>
          <a:xfrm>
            <a:off x="4353819"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8D4009C4-FF32-4A28-9B27-EC26C1AD99DF}"/>
              </a:ext>
            </a:extLst>
          </p:cNvPr>
          <p:cNvSpPr/>
          <p:nvPr/>
        </p:nvSpPr>
        <p:spPr>
          <a:xfrm>
            <a:off x="4846736" y="301944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F0E3757-1EC7-404D-A2C8-EE414E28D775}"/>
              </a:ext>
            </a:extLst>
          </p:cNvPr>
          <p:cNvSpPr/>
          <p:nvPr/>
        </p:nvSpPr>
        <p:spPr>
          <a:xfrm>
            <a:off x="3860902" y="34671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EB26D505-D4A3-47A6-B895-46B3C5BC81A3}"/>
              </a:ext>
            </a:extLst>
          </p:cNvPr>
          <p:cNvSpPr/>
          <p:nvPr/>
        </p:nvSpPr>
        <p:spPr>
          <a:xfrm>
            <a:off x="3367985"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6085A371-1582-4EC7-BA94-281294E4E8FA}"/>
              </a:ext>
            </a:extLst>
          </p:cNvPr>
          <p:cNvSpPr/>
          <p:nvPr/>
        </p:nvSpPr>
        <p:spPr>
          <a:xfrm>
            <a:off x="4353819"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52C7B8C1-77A3-4E11-845E-860B68321A95}"/>
              </a:ext>
            </a:extLst>
          </p:cNvPr>
          <p:cNvSpPr/>
          <p:nvPr/>
        </p:nvSpPr>
        <p:spPr>
          <a:xfrm>
            <a:off x="4846736" y="34623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C2661F0D-4CF9-440C-99BA-158C6543CEF2}"/>
              </a:ext>
            </a:extLst>
          </p:cNvPr>
          <p:cNvSpPr/>
          <p:nvPr/>
        </p:nvSpPr>
        <p:spPr>
          <a:xfrm>
            <a:off x="3860902" y="39100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AB299301-6D01-4581-AE73-15E005DF839F}"/>
              </a:ext>
            </a:extLst>
          </p:cNvPr>
          <p:cNvSpPr/>
          <p:nvPr/>
        </p:nvSpPr>
        <p:spPr>
          <a:xfrm>
            <a:off x="3367985"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A573306B-4AF1-4264-B908-5951035B15A3}"/>
              </a:ext>
            </a:extLst>
          </p:cNvPr>
          <p:cNvSpPr/>
          <p:nvPr/>
        </p:nvSpPr>
        <p:spPr>
          <a:xfrm>
            <a:off x="4353819"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B2094EBA-588E-4E11-B195-F46F4B236739}"/>
              </a:ext>
            </a:extLst>
          </p:cNvPr>
          <p:cNvSpPr/>
          <p:nvPr/>
        </p:nvSpPr>
        <p:spPr>
          <a:xfrm>
            <a:off x="4846736" y="39052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6BAFD8DD-C952-456D-B204-AAE368232E23}"/>
              </a:ext>
            </a:extLst>
          </p:cNvPr>
          <p:cNvSpPr txBox="1"/>
          <p:nvPr/>
        </p:nvSpPr>
        <p:spPr>
          <a:xfrm>
            <a:off x="3137187" y="471489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44DA9722-EB3E-43F5-987A-2B460BB282AA}"/>
              </a:ext>
            </a:extLst>
          </p:cNvPr>
          <p:cNvSpPr txBox="1"/>
          <p:nvPr/>
        </p:nvSpPr>
        <p:spPr>
          <a:xfrm>
            <a:off x="7614745" y="471489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F780E4AD-4BDB-411C-886E-7BA270502FE9}"/>
              </a:ext>
            </a:extLst>
          </p:cNvPr>
          <p:cNvSpPr/>
          <p:nvPr/>
        </p:nvSpPr>
        <p:spPr>
          <a:xfrm>
            <a:off x="2861970" y="390527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6" name="Rectangle 25">
            <a:extLst>
              <a:ext uri="{FF2B5EF4-FFF2-40B4-BE49-F238E27FC236}">
                <a16:creationId xmlns:a16="http://schemas.microsoft.com/office/drawing/2014/main" id="{39EFC696-9EFC-4B5B-BF54-B1C7E8EFA04E}"/>
              </a:ext>
            </a:extLst>
          </p:cNvPr>
          <p:cNvSpPr/>
          <p:nvPr/>
        </p:nvSpPr>
        <p:spPr>
          <a:xfrm>
            <a:off x="2879827" y="348413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7" name="Rectangle 26">
            <a:extLst>
              <a:ext uri="{FF2B5EF4-FFF2-40B4-BE49-F238E27FC236}">
                <a16:creationId xmlns:a16="http://schemas.microsoft.com/office/drawing/2014/main" id="{B82C6222-0E6A-4783-BE99-D11EEC79F7CC}"/>
              </a:ext>
            </a:extLst>
          </p:cNvPr>
          <p:cNvSpPr/>
          <p:nvPr/>
        </p:nvSpPr>
        <p:spPr>
          <a:xfrm>
            <a:off x="2870309" y="30327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912D9E2E-5916-4E5D-AF77-631F38065716}"/>
              </a:ext>
            </a:extLst>
          </p:cNvPr>
          <p:cNvSpPr/>
          <p:nvPr/>
        </p:nvSpPr>
        <p:spPr>
          <a:xfrm>
            <a:off x="2858395" y="258129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9" name="Rectangle 28">
            <a:extLst>
              <a:ext uri="{FF2B5EF4-FFF2-40B4-BE49-F238E27FC236}">
                <a16:creationId xmlns:a16="http://schemas.microsoft.com/office/drawing/2014/main" id="{F3C09C4B-128D-46FD-86AF-1D927E2B9E27}"/>
              </a:ext>
            </a:extLst>
          </p:cNvPr>
          <p:cNvSpPr/>
          <p:nvPr/>
        </p:nvSpPr>
        <p:spPr>
          <a:xfrm>
            <a:off x="2851244" y="212018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CAD97FF2-FD07-4AA0-9499-3C3C0FC33370}"/>
              </a:ext>
            </a:extLst>
          </p:cNvPr>
          <p:cNvSpPr/>
          <p:nvPr/>
        </p:nvSpPr>
        <p:spPr>
          <a:xfrm>
            <a:off x="5394381" y="39141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1" name="Rectangle 30">
            <a:extLst>
              <a:ext uri="{FF2B5EF4-FFF2-40B4-BE49-F238E27FC236}">
                <a16:creationId xmlns:a16="http://schemas.microsoft.com/office/drawing/2014/main" id="{CF7F1543-DFCE-4215-AE7B-AD8847B8F403}"/>
              </a:ext>
            </a:extLst>
          </p:cNvPr>
          <p:cNvSpPr/>
          <p:nvPr/>
        </p:nvSpPr>
        <p:spPr>
          <a:xfrm>
            <a:off x="5412238" y="349296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2" name="Rectangle 31">
            <a:extLst>
              <a:ext uri="{FF2B5EF4-FFF2-40B4-BE49-F238E27FC236}">
                <a16:creationId xmlns:a16="http://schemas.microsoft.com/office/drawing/2014/main" id="{F162C269-64FF-4E2F-ADA9-4AB2C959AC70}"/>
              </a:ext>
            </a:extLst>
          </p:cNvPr>
          <p:cNvSpPr/>
          <p:nvPr/>
        </p:nvSpPr>
        <p:spPr>
          <a:xfrm>
            <a:off x="5402720" y="30415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3" name="Rectangle 32">
            <a:extLst>
              <a:ext uri="{FF2B5EF4-FFF2-40B4-BE49-F238E27FC236}">
                <a16:creationId xmlns:a16="http://schemas.microsoft.com/office/drawing/2014/main" id="{2394D0FD-9B73-472E-91A9-844377F6FF49}"/>
              </a:ext>
            </a:extLst>
          </p:cNvPr>
          <p:cNvSpPr/>
          <p:nvPr/>
        </p:nvSpPr>
        <p:spPr>
          <a:xfrm>
            <a:off x="5390806" y="259012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4" name="Rectangle 33">
            <a:extLst>
              <a:ext uri="{FF2B5EF4-FFF2-40B4-BE49-F238E27FC236}">
                <a16:creationId xmlns:a16="http://schemas.microsoft.com/office/drawing/2014/main" id="{22ED1CF1-CD50-472A-A7C9-CBDE23A7BCB4}"/>
              </a:ext>
            </a:extLst>
          </p:cNvPr>
          <p:cNvSpPr/>
          <p:nvPr/>
        </p:nvSpPr>
        <p:spPr>
          <a:xfrm>
            <a:off x="5379516" y="21689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5" name="Rectangle 34">
            <a:extLst>
              <a:ext uri="{FF2B5EF4-FFF2-40B4-BE49-F238E27FC236}">
                <a16:creationId xmlns:a16="http://schemas.microsoft.com/office/drawing/2014/main" id="{99F00BD4-12FF-4B3C-BD1F-18965BE4B7EC}"/>
              </a:ext>
            </a:extLst>
          </p:cNvPr>
          <p:cNvSpPr/>
          <p:nvPr/>
        </p:nvSpPr>
        <p:spPr>
          <a:xfrm>
            <a:off x="3360832" y="212901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6" name="Rectangle 35">
            <a:extLst>
              <a:ext uri="{FF2B5EF4-FFF2-40B4-BE49-F238E27FC236}">
                <a16:creationId xmlns:a16="http://schemas.microsoft.com/office/drawing/2014/main" id="{682E6F14-6BE8-4A4B-8B3E-C51D9F45DE8D}"/>
              </a:ext>
            </a:extLst>
          </p:cNvPr>
          <p:cNvSpPr/>
          <p:nvPr/>
        </p:nvSpPr>
        <p:spPr>
          <a:xfrm>
            <a:off x="3870420" y="213784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7" name="Rectangle 36">
            <a:extLst>
              <a:ext uri="{FF2B5EF4-FFF2-40B4-BE49-F238E27FC236}">
                <a16:creationId xmlns:a16="http://schemas.microsoft.com/office/drawing/2014/main" id="{BA845EC4-3D87-44E8-BBD9-6ED2E73FC1B7}"/>
              </a:ext>
            </a:extLst>
          </p:cNvPr>
          <p:cNvSpPr/>
          <p:nvPr/>
        </p:nvSpPr>
        <p:spPr>
          <a:xfrm>
            <a:off x="4380008" y="214667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8" name="Rectangle 37">
            <a:extLst>
              <a:ext uri="{FF2B5EF4-FFF2-40B4-BE49-F238E27FC236}">
                <a16:creationId xmlns:a16="http://schemas.microsoft.com/office/drawing/2014/main" id="{6B53B8CD-95B3-4577-A4F3-993469F72612}"/>
              </a:ext>
            </a:extLst>
          </p:cNvPr>
          <p:cNvSpPr/>
          <p:nvPr/>
        </p:nvSpPr>
        <p:spPr>
          <a:xfrm>
            <a:off x="4889596" y="215550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9" name="Rectangle 38">
            <a:extLst>
              <a:ext uri="{FF2B5EF4-FFF2-40B4-BE49-F238E27FC236}">
                <a16:creationId xmlns:a16="http://schemas.microsoft.com/office/drawing/2014/main" id="{9EC54C23-4DB9-4A8F-8DF8-075B372874A8}"/>
              </a:ext>
            </a:extLst>
          </p:cNvPr>
          <p:cNvSpPr/>
          <p:nvPr/>
        </p:nvSpPr>
        <p:spPr>
          <a:xfrm>
            <a:off x="2879827" y="434022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0" name="Rectangle 39">
            <a:extLst>
              <a:ext uri="{FF2B5EF4-FFF2-40B4-BE49-F238E27FC236}">
                <a16:creationId xmlns:a16="http://schemas.microsoft.com/office/drawing/2014/main" id="{127C6871-E868-48AF-AE3F-A79881745CB0}"/>
              </a:ext>
            </a:extLst>
          </p:cNvPr>
          <p:cNvSpPr/>
          <p:nvPr/>
        </p:nvSpPr>
        <p:spPr>
          <a:xfrm>
            <a:off x="5412238" y="434905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1" name="Rectangle 40">
            <a:extLst>
              <a:ext uri="{FF2B5EF4-FFF2-40B4-BE49-F238E27FC236}">
                <a16:creationId xmlns:a16="http://schemas.microsoft.com/office/drawing/2014/main" id="{E60975C5-0C19-4941-8B13-35B75EF0059A}"/>
              </a:ext>
            </a:extLst>
          </p:cNvPr>
          <p:cNvSpPr/>
          <p:nvPr/>
        </p:nvSpPr>
        <p:spPr>
          <a:xfrm>
            <a:off x="3389415" y="434905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2" name="Rectangle 41">
            <a:extLst>
              <a:ext uri="{FF2B5EF4-FFF2-40B4-BE49-F238E27FC236}">
                <a16:creationId xmlns:a16="http://schemas.microsoft.com/office/drawing/2014/main" id="{8DDC1CE8-8161-47CF-A2AB-94751661810C}"/>
              </a:ext>
            </a:extLst>
          </p:cNvPr>
          <p:cNvSpPr/>
          <p:nvPr/>
        </p:nvSpPr>
        <p:spPr>
          <a:xfrm>
            <a:off x="3880646" y="43320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3" name="Rectangle 42">
            <a:extLst>
              <a:ext uri="{FF2B5EF4-FFF2-40B4-BE49-F238E27FC236}">
                <a16:creationId xmlns:a16="http://schemas.microsoft.com/office/drawing/2014/main" id="{B05B3574-B9A3-44F6-9739-9A0FF5F1ADA6}"/>
              </a:ext>
            </a:extLst>
          </p:cNvPr>
          <p:cNvSpPr/>
          <p:nvPr/>
        </p:nvSpPr>
        <p:spPr>
          <a:xfrm>
            <a:off x="4368713" y="4351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4" name="Rectangle 43">
            <a:extLst>
              <a:ext uri="{FF2B5EF4-FFF2-40B4-BE49-F238E27FC236}">
                <a16:creationId xmlns:a16="http://schemas.microsoft.com/office/drawing/2014/main" id="{E76D92A7-AF79-41D4-BDF7-C272411D54B5}"/>
              </a:ext>
            </a:extLst>
          </p:cNvPr>
          <p:cNvSpPr/>
          <p:nvPr/>
        </p:nvSpPr>
        <p:spPr>
          <a:xfrm>
            <a:off x="4878301" y="435073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D828A272-3216-4829-BF77-4B7E40D983E9}"/>
              </a:ext>
            </a:extLst>
          </p:cNvPr>
          <p:cNvSpPr/>
          <p:nvPr/>
        </p:nvSpPr>
        <p:spPr>
          <a:xfrm>
            <a:off x="8255119" y="266226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2315C00-7977-484A-A918-CEBCA49724AD}"/>
              </a:ext>
            </a:extLst>
          </p:cNvPr>
          <p:cNvSpPr/>
          <p:nvPr/>
        </p:nvSpPr>
        <p:spPr>
          <a:xfrm>
            <a:off x="7762202" y="267113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E117253-C32F-4D8F-AEC2-D44D1A633CA8}"/>
              </a:ext>
            </a:extLst>
          </p:cNvPr>
          <p:cNvSpPr/>
          <p:nvPr/>
        </p:nvSpPr>
        <p:spPr>
          <a:xfrm>
            <a:off x="8748036"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7DA77FB-0335-4EFD-92B9-198AD4FA8285}"/>
              </a:ext>
            </a:extLst>
          </p:cNvPr>
          <p:cNvSpPr/>
          <p:nvPr/>
        </p:nvSpPr>
        <p:spPr>
          <a:xfrm>
            <a:off x="9240953" y="265749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33ABE29-E0C3-4474-A4CB-D1D4B6564B22}"/>
              </a:ext>
            </a:extLst>
          </p:cNvPr>
          <p:cNvSpPr/>
          <p:nvPr/>
        </p:nvSpPr>
        <p:spPr>
          <a:xfrm>
            <a:off x="8255119" y="310517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4D3177D-AB0A-4662-BCD7-890F452D877E}"/>
              </a:ext>
            </a:extLst>
          </p:cNvPr>
          <p:cNvSpPr/>
          <p:nvPr/>
        </p:nvSpPr>
        <p:spPr>
          <a:xfrm>
            <a:off x="7762202"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CF9E6C-8DA7-486A-A72A-BC95B34125BA}"/>
              </a:ext>
            </a:extLst>
          </p:cNvPr>
          <p:cNvSpPr/>
          <p:nvPr/>
        </p:nvSpPr>
        <p:spPr>
          <a:xfrm>
            <a:off x="8748036"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4974023-A59E-4260-84F4-0B260A44E568}"/>
              </a:ext>
            </a:extLst>
          </p:cNvPr>
          <p:cNvSpPr/>
          <p:nvPr/>
        </p:nvSpPr>
        <p:spPr>
          <a:xfrm>
            <a:off x="9240953" y="310041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E2AEEEC5-439A-4D3F-BAE3-0FA214DD4EC6}"/>
              </a:ext>
            </a:extLst>
          </p:cNvPr>
          <p:cNvSpPr/>
          <p:nvPr/>
        </p:nvSpPr>
        <p:spPr>
          <a:xfrm>
            <a:off x="8255119" y="354808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8A68DB7-483D-4642-928D-3ECDF6AC978F}"/>
              </a:ext>
            </a:extLst>
          </p:cNvPr>
          <p:cNvSpPr/>
          <p:nvPr/>
        </p:nvSpPr>
        <p:spPr>
          <a:xfrm>
            <a:off x="7762202"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BB92645-58C3-4EAE-BC6F-F78442DFA708}"/>
              </a:ext>
            </a:extLst>
          </p:cNvPr>
          <p:cNvSpPr/>
          <p:nvPr/>
        </p:nvSpPr>
        <p:spPr>
          <a:xfrm>
            <a:off x="8748036"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D686DE4-A2AF-4729-B7B6-74178DE77688}"/>
              </a:ext>
            </a:extLst>
          </p:cNvPr>
          <p:cNvSpPr/>
          <p:nvPr/>
        </p:nvSpPr>
        <p:spPr>
          <a:xfrm>
            <a:off x="9240953" y="354332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555AB01-6609-49D5-8577-793F078BA110}"/>
              </a:ext>
            </a:extLst>
          </p:cNvPr>
          <p:cNvSpPr/>
          <p:nvPr/>
        </p:nvSpPr>
        <p:spPr>
          <a:xfrm>
            <a:off x="8255119" y="399099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B443985-6B0C-489C-94EB-0B3DAFE536AA}"/>
              </a:ext>
            </a:extLst>
          </p:cNvPr>
          <p:cNvSpPr/>
          <p:nvPr/>
        </p:nvSpPr>
        <p:spPr>
          <a:xfrm>
            <a:off x="7762202"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CC5A2C4-A0ED-4934-A99C-09B3EBEF16D4}"/>
              </a:ext>
            </a:extLst>
          </p:cNvPr>
          <p:cNvSpPr/>
          <p:nvPr/>
        </p:nvSpPr>
        <p:spPr>
          <a:xfrm>
            <a:off x="8748036"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47F86B9-613C-41D4-8D0C-5D0C2003FC8D}"/>
              </a:ext>
            </a:extLst>
          </p:cNvPr>
          <p:cNvSpPr/>
          <p:nvPr/>
        </p:nvSpPr>
        <p:spPr>
          <a:xfrm>
            <a:off x="9240953" y="398623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18FEB14-11C3-4B96-948D-CA54A3CB5C72}"/>
              </a:ext>
            </a:extLst>
          </p:cNvPr>
          <p:cNvSpPr/>
          <p:nvPr/>
        </p:nvSpPr>
        <p:spPr>
          <a:xfrm>
            <a:off x="5842635" y="294389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75EF4D7-5FA9-413C-B089-540FFE1665DD}"/>
              </a:ext>
            </a:extLst>
          </p:cNvPr>
          <p:cNvSpPr txBox="1"/>
          <p:nvPr/>
        </p:nvSpPr>
        <p:spPr>
          <a:xfrm>
            <a:off x="5649253" y="215563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EC78AE81-6092-4AE2-A439-322DAFA8EF86}"/>
              </a:ext>
            </a:extLst>
          </p:cNvPr>
          <p:cNvSpPr txBox="1">
            <a:spLocks/>
          </p:cNvSpPr>
          <p:nvPr/>
        </p:nvSpPr>
        <p:spPr>
          <a:xfrm>
            <a:off x="548640" y="5309334"/>
            <a:ext cx="11525250" cy="1336173"/>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a:p>
            <a:r>
              <a:rPr lang="en-US" sz="2800" dirty="0">
                <a:latin typeface="+mn-lt"/>
                <a:ea typeface="Segoe UI Black" panose="020B0A02040204020203" pitchFamily="34" charset="0"/>
                <a:cs typeface="Segoe UI" panose="020B0502040204020203" pitchFamily="34" charset="0"/>
              </a:rPr>
              <a:t>0 values have little effect with max pooling</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4" name="Content Placeholder 6">
            <a:extLst>
              <a:ext uri="{FF2B5EF4-FFF2-40B4-BE49-F238E27FC236}">
                <a16:creationId xmlns:a16="http://schemas.microsoft.com/office/drawing/2014/main" id="{6C082865-3864-47C9-A5D2-4AF0F6CE0EFD}"/>
              </a:ext>
            </a:extLst>
          </p:cNvPr>
          <p:cNvSpPr txBox="1">
            <a:spLocks/>
          </p:cNvSpPr>
          <p:nvPr/>
        </p:nvSpPr>
        <p:spPr>
          <a:xfrm>
            <a:off x="604624" y="1128025"/>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71E7-9741-9E0E-84A2-F90A1AF7A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3DF28-1EB3-AB64-D312-2354E7394B09}"/>
              </a:ext>
            </a:extLst>
          </p:cNvPr>
          <p:cNvSpPr>
            <a:spLocks noGrp="1"/>
          </p:cNvSpPr>
          <p:nvPr>
            <p:ph type="title"/>
          </p:nvPr>
        </p:nvSpPr>
        <p:spPr>
          <a:xfrm>
            <a:off x="333375" y="212492"/>
            <a:ext cx="11647823" cy="674370"/>
          </a:xfrm>
        </p:spPr>
        <p:txBody>
          <a:bodyPr>
            <a:normAutofit fontScale="90000"/>
          </a:bodyPr>
          <a:lstStyle/>
          <a:p>
            <a:r>
              <a:rPr lang="en-US" dirty="0">
                <a:latin typeface="+mn-lt"/>
              </a:rPr>
              <a:t>Circular Convolution</a:t>
            </a:r>
          </a:p>
        </p:txBody>
      </p:sp>
      <p:sp>
        <p:nvSpPr>
          <p:cNvPr id="6" name="Rectangle 5">
            <a:extLst>
              <a:ext uri="{FF2B5EF4-FFF2-40B4-BE49-F238E27FC236}">
                <a16:creationId xmlns:a16="http://schemas.microsoft.com/office/drawing/2014/main" id="{1DCE97EC-8A5C-1305-9FC5-BAC1AFE1925D}"/>
              </a:ext>
            </a:extLst>
          </p:cNvPr>
          <p:cNvSpPr/>
          <p:nvPr/>
        </p:nvSpPr>
        <p:spPr>
          <a:xfrm>
            <a:off x="2746534" y="2440632"/>
            <a:ext cx="1500188" cy="1319212"/>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 name="Rectangle 6">
            <a:extLst>
              <a:ext uri="{FF2B5EF4-FFF2-40B4-BE49-F238E27FC236}">
                <a16:creationId xmlns:a16="http://schemas.microsoft.com/office/drawing/2014/main" id="{DCCBFB45-9B8A-646C-8AF6-770C9CC3FE87}"/>
              </a:ext>
            </a:extLst>
          </p:cNvPr>
          <p:cNvSpPr/>
          <p:nvPr/>
        </p:nvSpPr>
        <p:spPr>
          <a:xfrm>
            <a:off x="3786607" y="29584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9A633F53-1C00-8DB0-EF1B-9B728D7701CB}"/>
              </a:ext>
            </a:extLst>
          </p:cNvPr>
          <p:cNvSpPr/>
          <p:nvPr/>
        </p:nvSpPr>
        <p:spPr>
          <a:xfrm>
            <a:off x="3293690" y="2967364"/>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ectangle 8">
            <a:extLst>
              <a:ext uri="{FF2B5EF4-FFF2-40B4-BE49-F238E27FC236}">
                <a16:creationId xmlns:a16="http://schemas.microsoft.com/office/drawing/2014/main" id="{41CAAD34-D4CB-AB03-B729-FFFFC0677E55}"/>
              </a:ext>
            </a:extLst>
          </p:cNvPr>
          <p:cNvSpPr/>
          <p:nvPr/>
        </p:nvSpPr>
        <p:spPr>
          <a:xfrm>
            <a:off x="4279524"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0" name="Rectangle 9">
            <a:extLst>
              <a:ext uri="{FF2B5EF4-FFF2-40B4-BE49-F238E27FC236}">
                <a16:creationId xmlns:a16="http://schemas.microsoft.com/office/drawing/2014/main" id="{14D93DBD-3ED9-0CC7-672A-BB5D3A50908A}"/>
              </a:ext>
            </a:extLst>
          </p:cNvPr>
          <p:cNvSpPr/>
          <p:nvPr/>
        </p:nvSpPr>
        <p:spPr>
          <a:xfrm>
            <a:off x="4772441" y="295372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 name="Rectangle 10">
            <a:extLst>
              <a:ext uri="{FF2B5EF4-FFF2-40B4-BE49-F238E27FC236}">
                <a16:creationId xmlns:a16="http://schemas.microsoft.com/office/drawing/2014/main" id="{654026AA-9F1E-051C-4455-A001D7D879B6}"/>
              </a:ext>
            </a:extLst>
          </p:cNvPr>
          <p:cNvSpPr/>
          <p:nvPr/>
        </p:nvSpPr>
        <p:spPr>
          <a:xfrm>
            <a:off x="3786607" y="34014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 name="Rectangle 11">
            <a:extLst>
              <a:ext uri="{FF2B5EF4-FFF2-40B4-BE49-F238E27FC236}">
                <a16:creationId xmlns:a16="http://schemas.microsoft.com/office/drawing/2014/main" id="{5DC9E10E-8391-FF8D-5B13-30AB2D073263}"/>
              </a:ext>
            </a:extLst>
          </p:cNvPr>
          <p:cNvSpPr/>
          <p:nvPr/>
        </p:nvSpPr>
        <p:spPr>
          <a:xfrm>
            <a:off x="3293690"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3713304D-D9DA-6002-1DC3-2E423C8BF965}"/>
              </a:ext>
            </a:extLst>
          </p:cNvPr>
          <p:cNvSpPr/>
          <p:nvPr/>
        </p:nvSpPr>
        <p:spPr>
          <a:xfrm>
            <a:off x="4279524"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a:extLst>
              <a:ext uri="{FF2B5EF4-FFF2-40B4-BE49-F238E27FC236}">
                <a16:creationId xmlns:a16="http://schemas.microsoft.com/office/drawing/2014/main" id="{676EF5BE-3A37-FE4E-0F8E-BDFC9560C85A}"/>
              </a:ext>
            </a:extLst>
          </p:cNvPr>
          <p:cNvSpPr/>
          <p:nvPr/>
        </p:nvSpPr>
        <p:spPr>
          <a:xfrm>
            <a:off x="4772441" y="339663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CEE0BC28-5F6E-8B5B-F499-A8331AE8613B}"/>
              </a:ext>
            </a:extLst>
          </p:cNvPr>
          <p:cNvSpPr/>
          <p:nvPr/>
        </p:nvSpPr>
        <p:spPr>
          <a:xfrm>
            <a:off x="3786607" y="38443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193F2A92-E5ED-F163-016A-529B6CD4C20E}"/>
              </a:ext>
            </a:extLst>
          </p:cNvPr>
          <p:cNvSpPr/>
          <p:nvPr/>
        </p:nvSpPr>
        <p:spPr>
          <a:xfrm>
            <a:off x="3293690"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7" name="Rectangle 16">
            <a:extLst>
              <a:ext uri="{FF2B5EF4-FFF2-40B4-BE49-F238E27FC236}">
                <a16:creationId xmlns:a16="http://schemas.microsoft.com/office/drawing/2014/main" id="{D5652F86-6925-184E-38AA-B79FD2BCE754}"/>
              </a:ext>
            </a:extLst>
          </p:cNvPr>
          <p:cNvSpPr/>
          <p:nvPr/>
        </p:nvSpPr>
        <p:spPr>
          <a:xfrm>
            <a:off x="4279524"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 name="Rectangle 17">
            <a:extLst>
              <a:ext uri="{FF2B5EF4-FFF2-40B4-BE49-F238E27FC236}">
                <a16:creationId xmlns:a16="http://schemas.microsoft.com/office/drawing/2014/main" id="{76031286-E672-EB10-101C-4467A9AB4267}"/>
              </a:ext>
            </a:extLst>
          </p:cNvPr>
          <p:cNvSpPr/>
          <p:nvPr/>
        </p:nvSpPr>
        <p:spPr>
          <a:xfrm>
            <a:off x="4772441" y="38395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9" name="Rectangle 18">
            <a:extLst>
              <a:ext uri="{FF2B5EF4-FFF2-40B4-BE49-F238E27FC236}">
                <a16:creationId xmlns:a16="http://schemas.microsoft.com/office/drawing/2014/main" id="{BD93AC2D-5F9C-AF44-7543-E6C8DC030BB7}"/>
              </a:ext>
            </a:extLst>
          </p:cNvPr>
          <p:cNvSpPr/>
          <p:nvPr/>
        </p:nvSpPr>
        <p:spPr>
          <a:xfrm>
            <a:off x="3786607" y="42872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0" name="Rectangle 19">
            <a:extLst>
              <a:ext uri="{FF2B5EF4-FFF2-40B4-BE49-F238E27FC236}">
                <a16:creationId xmlns:a16="http://schemas.microsoft.com/office/drawing/2014/main" id="{DB3954A3-4482-B904-8C8B-FF2AF9E9C849}"/>
              </a:ext>
            </a:extLst>
          </p:cNvPr>
          <p:cNvSpPr/>
          <p:nvPr/>
        </p:nvSpPr>
        <p:spPr>
          <a:xfrm>
            <a:off x="3293690"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1" name="Rectangle 20">
            <a:extLst>
              <a:ext uri="{FF2B5EF4-FFF2-40B4-BE49-F238E27FC236}">
                <a16:creationId xmlns:a16="http://schemas.microsoft.com/office/drawing/2014/main" id="{E6048899-0C9E-4C9E-1742-1BB23644750C}"/>
              </a:ext>
            </a:extLst>
          </p:cNvPr>
          <p:cNvSpPr/>
          <p:nvPr/>
        </p:nvSpPr>
        <p:spPr>
          <a:xfrm>
            <a:off x="4279524"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2" name="Rectangle 21">
            <a:extLst>
              <a:ext uri="{FF2B5EF4-FFF2-40B4-BE49-F238E27FC236}">
                <a16:creationId xmlns:a16="http://schemas.microsoft.com/office/drawing/2014/main" id="{CC622613-F3FF-4259-0A00-4DC1A98BC885}"/>
              </a:ext>
            </a:extLst>
          </p:cNvPr>
          <p:cNvSpPr/>
          <p:nvPr/>
        </p:nvSpPr>
        <p:spPr>
          <a:xfrm>
            <a:off x="4772441" y="42824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3" name="TextBox 22">
            <a:extLst>
              <a:ext uri="{FF2B5EF4-FFF2-40B4-BE49-F238E27FC236}">
                <a16:creationId xmlns:a16="http://schemas.microsoft.com/office/drawing/2014/main" id="{F994A3D6-50E5-88D7-F44D-E127335520FD}"/>
              </a:ext>
            </a:extLst>
          </p:cNvPr>
          <p:cNvSpPr txBox="1"/>
          <p:nvPr/>
        </p:nvSpPr>
        <p:spPr>
          <a:xfrm>
            <a:off x="3062892" y="5092085"/>
            <a:ext cx="2104656" cy="461665"/>
          </a:xfrm>
          <a:prstGeom prst="rect">
            <a:avLst/>
          </a:prstGeom>
          <a:noFill/>
        </p:spPr>
        <p:txBody>
          <a:bodyPr wrap="square" rtlCol="0">
            <a:spAutoFit/>
          </a:bodyPr>
          <a:lstStyle/>
          <a:p>
            <a:pPr algn="ctr"/>
            <a:r>
              <a:rPr lang="en-US" sz="2400" dirty="0"/>
              <a:t>Input</a:t>
            </a:r>
          </a:p>
        </p:txBody>
      </p:sp>
      <p:sp>
        <p:nvSpPr>
          <p:cNvPr id="24" name="TextBox 23">
            <a:extLst>
              <a:ext uri="{FF2B5EF4-FFF2-40B4-BE49-F238E27FC236}">
                <a16:creationId xmlns:a16="http://schemas.microsoft.com/office/drawing/2014/main" id="{BF5DAD8D-86FD-D86F-0197-9FB51E757DC4}"/>
              </a:ext>
            </a:extLst>
          </p:cNvPr>
          <p:cNvSpPr txBox="1"/>
          <p:nvPr/>
        </p:nvSpPr>
        <p:spPr>
          <a:xfrm>
            <a:off x="7540450" y="5092085"/>
            <a:ext cx="2104656" cy="461665"/>
          </a:xfrm>
          <a:prstGeom prst="rect">
            <a:avLst/>
          </a:prstGeom>
          <a:noFill/>
        </p:spPr>
        <p:txBody>
          <a:bodyPr wrap="square" rtlCol="0">
            <a:spAutoFit/>
          </a:bodyPr>
          <a:lstStyle/>
          <a:p>
            <a:pPr algn="ctr"/>
            <a:r>
              <a:rPr lang="en-US" sz="2400" dirty="0"/>
              <a:t>Output</a:t>
            </a:r>
          </a:p>
        </p:txBody>
      </p:sp>
      <p:sp>
        <p:nvSpPr>
          <p:cNvPr id="25" name="Rectangle 24">
            <a:extLst>
              <a:ext uri="{FF2B5EF4-FFF2-40B4-BE49-F238E27FC236}">
                <a16:creationId xmlns:a16="http://schemas.microsoft.com/office/drawing/2014/main" id="{3491F423-B6D3-F25D-9E39-C63B68ECAF99}"/>
              </a:ext>
            </a:extLst>
          </p:cNvPr>
          <p:cNvSpPr/>
          <p:nvPr/>
        </p:nvSpPr>
        <p:spPr>
          <a:xfrm>
            <a:off x="2787675" y="428246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a:extLst>
              <a:ext uri="{FF2B5EF4-FFF2-40B4-BE49-F238E27FC236}">
                <a16:creationId xmlns:a16="http://schemas.microsoft.com/office/drawing/2014/main" id="{B896EB4A-F15B-2C09-47FE-888D8104AE38}"/>
              </a:ext>
            </a:extLst>
          </p:cNvPr>
          <p:cNvSpPr/>
          <p:nvPr/>
        </p:nvSpPr>
        <p:spPr>
          <a:xfrm>
            <a:off x="2805532" y="3861321"/>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7" name="Rectangle 26">
            <a:extLst>
              <a:ext uri="{FF2B5EF4-FFF2-40B4-BE49-F238E27FC236}">
                <a16:creationId xmlns:a16="http://schemas.microsoft.com/office/drawing/2014/main" id="{9E5471D2-9F4E-882B-E604-4CCDCAEA6DF2}"/>
              </a:ext>
            </a:extLst>
          </p:cNvPr>
          <p:cNvSpPr/>
          <p:nvPr/>
        </p:nvSpPr>
        <p:spPr>
          <a:xfrm>
            <a:off x="2796014" y="340990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8" name="Rectangle 27">
            <a:extLst>
              <a:ext uri="{FF2B5EF4-FFF2-40B4-BE49-F238E27FC236}">
                <a16:creationId xmlns:a16="http://schemas.microsoft.com/office/drawing/2014/main" id="{C0CF7797-F5F2-28C7-78AC-4EF2E37C4078}"/>
              </a:ext>
            </a:extLst>
          </p:cNvPr>
          <p:cNvSpPr/>
          <p:nvPr/>
        </p:nvSpPr>
        <p:spPr>
          <a:xfrm>
            <a:off x="2784100" y="2958487"/>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29" name="Rectangle 28">
            <a:extLst>
              <a:ext uri="{FF2B5EF4-FFF2-40B4-BE49-F238E27FC236}">
                <a16:creationId xmlns:a16="http://schemas.microsoft.com/office/drawing/2014/main" id="{5487C136-1A6F-1D5C-FBC7-088290B51785}"/>
              </a:ext>
            </a:extLst>
          </p:cNvPr>
          <p:cNvSpPr/>
          <p:nvPr/>
        </p:nvSpPr>
        <p:spPr>
          <a:xfrm>
            <a:off x="2776949" y="2497375"/>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0" name="Rectangle 29">
            <a:extLst>
              <a:ext uri="{FF2B5EF4-FFF2-40B4-BE49-F238E27FC236}">
                <a16:creationId xmlns:a16="http://schemas.microsoft.com/office/drawing/2014/main" id="{733CC9C6-CBDA-4B66-050E-642CD807BB05}"/>
              </a:ext>
            </a:extLst>
          </p:cNvPr>
          <p:cNvSpPr/>
          <p:nvPr/>
        </p:nvSpPr>
        <p:spPr>
          <a:xfrm>
            <a:off x="5320086" y="429129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Rectangle 30">
            <a:extLst>
              <a:ext uri="{FF2B5EF4-FFF2-40B4-BE49-F238E27FC236}">
                <a16:creationId xmlns:a16="http://schemas.microsoft.com/office/drawing/2014/main" id="{9C610641-BBFC-7FB1-5873-3CAFC65D2AB3}"/>
              </a:ext>
            </a:extLst>
          </p:cNvPr>
          <p:cNvSpPr/>
          <p:nvPr/>
        </p:nvSpPr>
        <p:spPr>
          <a:xfrm>
            <a:off x="5337943" y="387015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2" name="Rectangle 31">
            <a:extLst>
              <a:ext uri="{FF2B5EF4-FFF2-40B4-BE49-F238E27FC236}">
                <a16:creationId xmlns:a16="http://schemas.microsoft.com/office/drawing/2014/main" id="{C1EEFB02-12BB-2696-A434-12BC0BDA4A94}"/>
              </a:ext>
            </a:extLst>
          </p:cNvPr>
          <p:cNvSpPr/>
          <p:nvPr/>
        </p:nvSpPr>
        <p:spPr>
          <a:xfrm>
            <a:off x="5312719" y="3408690"/>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3" name="Rectangle 32">
            <a:extLst>
              <a:ext uri="{FF2B5EF4-FFF2-40B4-BE49-F238E27FC236}">
                <a16:creationId xmlns:a16="http://schemas.microsoft.com/office/drawing/2014/main" id="{403959B6-D3F1-E46A-A970-58E6439EC72C}"/>
              </a:ext>
            </a:extLst>
          </p:cNvPr>
          <p:cNvSpPr/>
          <p:nvPr/>
        </p:nvSpPr>
        <p:spPr>
          <a:xfrm>
            <a:off x="5316511" y="296731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a:extLst>
              <a:ext uri="{FF2B5EF4-FFF2-40B4-BE49-F238E27FC236}">
                <a16:creationId xmlns:a16="http://schemas.microsoft.com/office/drawing/2014/main" id="{C2E63D8D-44AB-BDC9-E184-AEF60DC5549A}"/>
              </a:ext>
            </a:extLst>
          </p:cNvPr>
          <p:cNvSpPr/>
          <p:nvPr/>
        </p:nvSpPr>
        <p:spPr>
          <a:xfrm>
            <a:off x="5305221" y="254617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Rectangle 34">
            <a:extLst>
              <a:ext uri="{FF2B5EF4-FFF2-40B4-BE49-F238E27FC236}">
                <a16:creationId xmlns:a16="http://schemas.microsoft.com/office/drawing/2014/main" id="{40CB0949-A93E-0E80-5AFE-F460E53020A8}"/>
              </a:ext>
            </a:extLst>
          </p:cNvPr>
          <p:cNvSpPr/>
          <p:nvPr/>
        </p:nvSpPr>
        <p:spPr>
          <a:xfrm>
            <a:off x="3286537" y="250620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6" name="Rectangle 35">
            <a:extLst>
              <a:ext uri="{FF2B5EF4-FFF2-40B4-BE49-F238E27FC236}">
                <a16:creationId xmlns:a16="http://schemas.microsoft.com/office/drawing/2014/main" id="{78FED7D6-9394-56F6-1FED-BD55AF6713B3}"/>
              </a:ext>
            </a:extLst>
          </p:cNvPr>
          <p:cNvSpPr/>
          <p:nvPr/>
        </p:nvSpPr>
        <p:spPr>
          <a:xfrm>
            <a:off x="3796125" y="251503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t>
            </a:r>
          </a:p>
        </p:txBody>
      </p:sp>
      <p:sp>
        <p:nvSpPr>
          <p:cNvPr id="37" name="Rectangle 36">
            <a:extLst>
              <a:ext uri="{FF2B5EF4-FFF2-40B4-BE49-F238E27FC236}">
                <a16:creationId xmlns:a16="http://schemas.microsoft.com/office/drawing/2014/main" id="{BBBF9E99-181E-17C9-87AE-920309C7D97A}"/>
              </a:ext>
            </a:extLst>
          </p:cNvPr>
          <p:cNvSpPr/>
          <p:nvPr/>
        </p:nvSpPr>
        <p:spPr>
          <a:xfrm>
            <a:off x="4305713" y="252386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8" name="Rectangle 37">
            <a:extLst>
              <a:ext uri="{FF2B5EF4-FFF2-40B4-BE49-F238E27FC236}">
                <a16:creationId xmlns:a16="http://schemas.microsoft.com/office/drawing/2014/main" id="{AC0DA0CF-2A78-CFB1-896E-9B32ED2BB18A}"/>
              </a:ext>
            </a:extLst>
          </p:cNvPr>
          <p:cNvSpPr/>
          <p:nvPr/>
        </p:nvSpPr>
        <p:spPr>
          <a:xfrm>
            <a:off x="4815301" y="253269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Rectangle 38">
            <a:extLst>
              <a:ext uri="{FF2B5EF4-FFF2-40B4-BE49-F238E27FC236}">
                <a16:creationId xmlns:a16="http://schemas.microsoft.com/office/drawing/2014/main" id="{5420C2B0-6E61-65EB-9183-A213124C86A8}"/>
              </a:ext>
            </a:extLst>
          </p:cNvPr>
          <p:cNvSpPr/>
          <p:nvPr/>
        </p:nvSpPr>
        <p:spPr>
          <a:xfrm>
            <a:off x="2805532" y="4717414"/>
            <a:ext cx="328613" cy="30003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0" name="Rectangle 39">
            <a:extLst>
              <a:ext uri="{FF2B5EF4-FFF2-40B4-BE49-F238E27FC236}">
                <a16:creationId xmlns:a16="http://schemas.microsoft.com/office/drawing/2014/main" id="{B20CAEB0-A2E9-260D-FD4A-D5BB40E5DECE}"/>
              </a:ext>
            </a:extLst>
          </p:cNvPr>
          <p:cNvSpPr/>
          <p:nvPr/>
        </p:nvSpPr>
        <p:spPr>
          <a:xfrm>
            <a:off x="5337943" y="4726246"/>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1" name="Rectangle 40">
            <a:extLst>
              <a:ext uri="{FF2B5EF4-FFF2-40B4-BE49-F238E27FC236}">
                <a16:creationId xmlns:a16="http://schemas.microsoft.com/office/drawing/2014/main" id="{C72ED351-6DC0-A9E4-B1A7-D744EFCEE16A}"/>
              </a:ext>
            </a:extLst>
          </p:cNvPr>
          <p:cNvSpPr/>
          <p:nvPr/>
        </p:nvSpPr>
        <p:spPr>
          <a:xfrm>
            <a:off x="3315120" y="472624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2" name="Rectangle 41">
            <a:extLst>
              <a:ext uri="{FF2B5EF4-FFF2-40B4-BE49-F238E27FC236}">
                <a16:creationId xmlns:a16="http://schemas.microsoft.com/office/drawing/2014/main" id="{B99813AD-78AD-BFD1-147C-488F7618303F}"/>
              </a:ext>
            </a:extLst>
          </p:cNvPr>
          <p:cNvSpPr/>
          <p:nvPr/>
        </p:nvSpPr>
        <p:spPr>
          <a:xfrm>
            <a:off x="3806351" y="4709258"/>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3" name="Rectangle 42">
            <a:extLst>
              <a:ext uri="{FF2B5EF4-FFF2-40B4-BE49-F238E27FC236}">
                <a16:creationId xmlns:a16="http://schemas.microsoft.com/office/drawing/2014/main" id="{67187FD5-940F-F2CD-4A87-EA4587D3CB71}"/>
              </a:ext>
            </a:extLst>
          </p:cNvPr>
          <p:cNvSpPr/>
          <p:nvPr/>
        </p:nvSpPr>
        <p:spPr>
          <a:xfrm>
            <a:off x="4294418" y="472861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4" name="Rectangle 43">
            <a:extLst>
              <a:ext uri="{FF2B5EF4-FFF2-40B4-BE49-F238E27FC236}">
                <a16:creationId xmlns:a16="http://schemas.microsoft.com/office/drawing/2014/main" id="{D36DBF69-3FDC-0C73-2300-7B157BA24F57}"/>
              </a:ext>
            </a:extLst>
          </p:cNvPr>
          <p:cNvSpPr/>
          <p:nvPr/>
        </p:nvSpPr>
        <p:spPr>
          <a:xfrm>
            <a:off x="4804006" y="472792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5" name="Rectangle 44">
            <a:extLst>
              <a:ext uri="{FF2B5EF4-FFF2-40B4-BE49-F238E27FC236}">
                <a16:creationId xmlns:a16="http://schemas.microsoft.com/office/drawing/2014/main" id="{57CA0895-E55F-6678-2F2A-D7A3936CACB0}"/>
              </a:ext>
            </a:extLst>
          </p:cNvPr>
          <p:cNvSpPr/>
          <p:nvPr/>
        </p:nvSpPr>
        <p:spPr>
          <a:xfrm>
            <a:off x="8180824" y="303945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FF360F6-B9EB-0E8B-EAD0-6037371D2440}"/>
              </a:ext>
            </a:extLst>
          </p:cNvPr>
          <p:cNvSpPr/>
          <p:nvPr/>
        </p:nvSpPr>
        <p:spPr>
          <a:xfrm>
            <a:off x="7687907" y="3048326"/>
            <a:ext cx="328613" cy="272761"/>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5B8D4B7-1EB2-2D9A-AE1D-956FBD978571}"/>
              </a:ext>
            </a:extLst>
          </p:cNvPr>
          <p:cNvSpPr/>
          <p:nvPr/>
        </p:nvSpPr>
        <p:spPr>
          <a:xfrm>
            <a:off x="8673741"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45E935F9-28C9-F35C-1D6A-D85007B3B847}"/>
              </a:ext>
            </a:extLst>
          </p:cNvPr>
          <p:cNvSpPr/>
          <p:nvPr/>
        </p:nvSpPr>
        <p:spPr>
          <a:xfrm>
            <a:off x="9166658" y="3034688"/>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E0D7B8B-E3C4-8FF7-8054-50243FE4F244}"/>
              </a:ext>
            </a:extLst>
          </p:cNvPr>
          <p:cNvSpPr/>
          <p:nvPr/>
        </p:nvSpPr>
        <p:spPr>
          <a:xfrm>
            <a:off x="8180824" y="348236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F03BC88-A292-350B-6380-0C863D0A2326}"/>
              </a:ext>
            </a:extLst>
          </p:cNvPr>
          <p:cNvSpPr/>
          <p:nvPr/>
        </p:nvSpPr>
        <p:spPr>
          <a:xfrm>
            <a:off x="7687907"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491270F-67BC-9199-6FD4-EC324672A16D}"/>
              </a:ext>
            </a:extLst>
          </p:cNvPr>
          <p:cNvSpPr/>
          <p:nvPr/>
        </p:nvSpPr>
        <p:spPr>
          <a:xfrm>
            <a:off x="8673741"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E23B780-C41A-461F-34A3-8D019632EE17}"/>
              </a:ext>
            </a:extLst>
          </p:cNvPr>
          <p:cNvSpPr/>
          <p:nvPr/>
        </p:nvSpPr>
        <p:spPr>
          <a:xfrm>
            <a:off x="9166658" y="3477600"/>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28E9189-B040-0338-D421-709074A853CB}"/>
              </a:ext>
            </a:extLst>
          </p:cNvPr>
          <p:cNvSpPr/>
          <p:nvPr/>
        </p:nvSpPr>
        <p:spPr>
          <a:xfrm>
            <a:off x="8180824" y="392527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3E32568-EFA3-B638-2CA8-91D3ED36A9AE}"/>
              </a:ext>
            </a:extLst>
          </p:cNvPr>
          <p:cNvSpPr/>
          <p:nvPr/>
        </p:nvSpPr>
        <p:spPr>
          <a:xfrm>
            <a:off x="7687907"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5EFAABE-C847-30FD-68FE-6D274EA1802B}"/>
              </a:ext>
            </a:extLst>
          </p:cNvPr>
          <p:cNvSpPr/>
          <p:nvPr/>
        </p:nvSpPr>
        <p:spPr>
          <a:xfrm>
            <a:off x="8673741"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77996ED-3E40-0B61-1E06-095BE62322BA}"/>
              </a:ext>
            </a:extLst>
          </p:cNvPr>
          <p:cNvSpPr/>
          <p:nvPr/>
        </p:nvSpPr>
        <p:spPr>
          <a:xfrm>
            <a:off x="9166658" y="3920512"/>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D87F667-8F1E-074B-73FB-8D580CB04C22}"/>
              </a:ext>
            </a:extLst>
          </p:cNvPr>
          <p:cNvSpPr/>
          <p:nvPr/>
        </p:nvSpPr>
        <p:spPr>
          <a:xfrm>
            <a:off x="8180824" y="4368186"/>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299EFAA-20D9-B60F-2285-F41BA4F773B7}"/>
              </a:ext>
            </a:extLst>
          </p:cNvPr>
          <p:cNvSpPr/>
          <p:nvPr/>
        </p:nvSpPr>
        <p:spPr>
          <a:xfrm>
            <a:off x="7687907"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E8B3C55-F230-7BDC-5AC1-5BBCD5343138}"/>
              </a:ext>
            </a:extLst>
          </p:cNvPr>
          <p:cNvSpPr/>
          <p:nvPr/>
        </p:nvSpPr>
        <p:spPr>
          <a:xfrm>
            <a:off x="8673741"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0599FA64-1D0F-613F-A22B-2063122FE2C2}"/>
              </a:ext>
            </a:extLst>
          </p:cNvPr>
          <p:cNvSpPr/>
          <p:nvPr/>
        </p:nvSpPr>
        <p:spPr>
          <a:xfrm>
            <a:off x="9166658" y="4363424"/>
            <a:ext cx="328613" cy="300037"/>
          </a:xfrm>
          <a:prstGeom prst="rect">
            <a:avLst/>
          </a:prstGeom>
          <a:solidFill>
            <a:schemeClr val="bg1">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Right 60">
            <a:extLst>
              <a:ext uri="{FF2B5EF4-FFF2-40B4-BE49-F238E27FC236}">
                <a16:creationId xmlns:a16="http://schemas.microsoft.com/office/drawing/2014/main" id="{7C222BC8-E364-DCED-9DFD-2DAF87E06091}"/>
              </a:ext>
            </a:extLst>
          </p:cNvPr>
          <p:cNvSpPr/>
          <p:nvPr/>
        </p:nvSpPr>
        <p:spPr>
          <a:xfrm>
            <a:off x="5768340" y="3321087"/>
            <a:ext cx="1788065" cy="97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34C3D54-675F-F762-7068-5A2E68D6C458}"/>
              </a:ext>
            </a:extLst>
          </p:cNvPr>
          <p:cNvSpPr txBox="1"/>
          <p:nvPr/>
        </p:nvSpPr>
        <p:spPr>
          <a:xfrm>
            <a:off x="5574958" y="2532829"/>
            <a:ext cx="2104656" cy="830997"/>
          </a:xfrm>
          <a:prstGeom prst="rect">
            <a:avLst/>
          </a:prstGeom>
          <a:noFill/>
        </p:spPr>
        <p:txBody>
          <a:bodyPr wrap="square" rtlCol="0">
            <a:spAutoFit/>
          </a:bodyPr>
          <a:lstStyle/>
          <a:p>
            <a:pPr algn="ctr"/>
            <a:r>
              <a:rPr lang="en-US" sz="2400" dirty="0"/>
              <a:t>Convolution</a:t>
            </a:r>
          </a:p>
          <a:p>
            <a:pPr algn="ctr"/>
            <a:r>
              <a:rPr lang="en-US" sz="2400" dirty="0"/>
              <a:t>Operations</a:t>
            </a:r>
          </a:p>
        </p:txBody>
      </p:sp>
      <p:sp>
        <p:nvSpPr>
          <p:cNvPr id="63" name="Content Placeholder 6">
            <a:extLst>
              <a:ext uri="{FF2B5EF4-FFF2-40B4-BE49-F238E27FC236}">
                <a16:creationId xmlns:a16="http://schemas.microsoft.com/office/drawing/2014/main" id="{4343FD7E-87ED-70D2-A4FC-30E095CA0AD0}"/>
              </a:ext>
            </a:extLst>
          </p:cNvPr>
          <p:cNvSpPr txBox="1">
            <a:spLocks/>
          </p:cNvSpPr>
          <p:nvPr/>
        </p:nvSpPr>
        <p:spPr>
          <a:xfrm>
            <a:off x="548640" y="5818243"/>
            <a:ext cx="11525250" cy="8272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Black" panose="020B0A02040204020203" pitchFamily="34" charset="0"/>
                <a:cs typeface="Segoe UI" panose="020B0502040204020203" pitchFamily="34" charset="0"/>
              </a:rPr>
              <a:t>Dimension of output tensor = dimension of input tensor</a:t>
            </a:r>
          </a:p>
        </p:txBody>
      </p:sp>
      <p:sp>
        <p:nvSpPr>
          <p:cNvPr id="64" name="Content Placeholder 6">
            <a:extLst>
              <a:ext uri="{FF2B5EF4-FFF2-40B4-BE49-F238E27FC236}">
                <a16:creationId xmlns:a16="http://schemas.microsoft.com/office/drawing/2014/main" id="{01D019DD-EAF3-ED3D-E31A-DF57CCFBAD47}"/>
              </a:ext>
            </a:extLst>
          </p:cNvPr>
          <p:cNvSpPr txBox="1">
            <a:spLocks/>
          </p:cNvSpPr>
          <p:nvPr/>
        </p:nvSpPr>
        <p:spPr>
          <a:xfrm>
            <a:off x="548640" y="1110786"/>
            <a:ext cx="11525250" cy="114385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ea typeface="Segoe UI" panose="020B0502040204020203" pitchFamily="34" charset="0"/>
                <a:cs typeface="Segoe UI" panose="020B0502040204020203" pitchFamily="34" charset="0"/>
              </a:rPr>
              <a:t>Example: 4x4 input tensor with 3x3 kernel</a:t>
            </a:r>
          </a:p>
          <a:p>
            <a:r>
              <a:rPr lang="en-US" sz="2800" dirty="0">
                <a:latin typeface="+mn-lt"/>
                <a:ea typeface="Segoe UI Black" panose="020B0A02040204020203" pitchFamily="34" charset="0"/>
                <a:cs typeface="Segoe UI" panose="020B0502040204020203" pitchFamily="34" charset="0"/>
              </a:rPr>
              <a:t>Values are wrapped from the other side of the sample</a:t>
            </a:r>
          </a:p>
        </p:txBody>
      </p:sp>
      <p:sp>
        <p:nvSpPr>
          <p:cNvPr id="3" name="Arc 2">
            <a:extLst>
              <a:ext uri="{FF2B5EF4-FFF2-40B4-BE49-F238E27FC236}">
                <a16:creationId xmlns:a16="http://schemas.microsoft.com/office/drawing/2014/main" id="{EEB64CAA-D340-7B04-0218-A29578829D69}"/>
              </a:ext>
            </a:extLst>
          </p:cNvPr>
          <p:cNvSpPr/>
          <p:nvPr/>
        </p:nvSpPr>
        <p:spPr>
          <a:xfrm rot="18764094">
            <a:off x="2713608" y="2489154"/>
            <a:ext cx="2714741" cy="2877390"/>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CCC83400-637E-DD2B-2AEF-2010CF6297DC}"/>
              </a:ext>
            </a:extLst>
          </p:cNvPr>
          <p:cNvSpPr/>
          <p:nvPr/>
        </p:nvSpPr>
        <p:spPr>
          <a:xfrm rot="2737188" flipV="1">
            <a:off x="2648382" y="1025496"/>
            <a:ext cx="2772687" cy="2706597"/>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05BFC87D-3438-B763-2F47-F6CE93E8E73C}"/>
              </a:ext>
            </a:extLst>
          </p:cNvPr>
          <p:cNvSpPr/>
          <p:nvPr/>
        </p:nvSpPr>
        <p:spPr>
          <a:xfrm rot="8277272" flipV="1">
            <a:off x="3298473" y="2481656"/>
            <a:ext cx="1941285" cy="2403021"/>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DC95C025-302F-B3B0-9635-E2EEA59CA7C0}"/>
              </a:ext>
            </a:extLst>
          </p:cNvPr>
          <p:cNvSpPr/>
          <p:nvPr/>
        </p:nvSpPr>
        <p:spPr>
          <a:xfrm rot="2024068">
            <a:off x="2558514" y="2609873"/>
            <a:ext cx="1552300" cy="2502895"/>
          </a:xfrm>
          <a:prstGeom prst="arc">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36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3" grpId="0" animBg="1"/>
      <p:bldP spid="4" grpId="0" animBg="1"/>
      <p:bldP spid="5" grpId="0" animBg="1"/>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a:bodyPr>
          <a:lstStyle/>
          <a:p>
            <a:r>
              <a:rPr lang="en-US" sz="4400" b="1" dirty="0"/>
              <a:t>Commonly Used Convolution Kernels</a:t>
            </a:r>
          </a:p>
        </p:txBody>
      </p:sp>
    </p:spTree>
    <p:extLst>
      <p:ext uri="{BB962C8B-B14F-4D97-AF65-F5344CB8AC3E}">
        <p14:creationId xmlns:p14="http://schemas.microsoft.com/office/powerpoint/2010/main" val="1390790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8F2C-E8E1-B424-04D3-D018BEE76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9926E-F7A2-6952-AC6B-418C38A2527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EB376003-876F-A6CD-457A-4971475E77BA}"/>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Convolutional filters are widely used for image enhancement in CV pipelines</a:t>
            </a:r>
          </a:p>
          <a:p>
            <a:r>
              <a:rPr lang="en-GB" dirty="0">
                <a:ea typeface="Segoe UI" panose="020B0502040204020203" pitchFamily="34" charset="0"/>
                <a:cs typeface="Segoe UI" panose="020B0502040204020203" pitchFamily="34" charset="0"/>
              </a:rPr>
              <a:t>Image processing packages support many convolutional filters</a:t>
            </a:r>
          </a:p>
          <a:p>
            <a:pPr lvl="1"/>
            <a:r>
              <a:rPr lang="en-US" dirty="0">
                <a:ea typeface="Segoe UI" panose="020B0502040204020203" pitchFamily="34" charset="0"/>
                <a:cs typeface="Segoe UI" panose="020B0502040204020203" pitchFamily="34" charset="0"/>
                <a:hlinkClick r:id="rId3"/>
              </a:rPr>
              <a:t>The Scikit-Image Filters package </a:t>
            </a:r>
            <a:r>
              <a:rPr lang="en-US" dirty="0">
                <a:ea typeface="Segoe UI" panose="020B0502040204020203" pitchFamily="34" charset="0"/>
                <a:cs typeface="Segoe UI" panose="020B0502040204020203" pitchFamily="34" charset="0"/>
              </a:rPr>
              <a:t>has a wide selection of filters </a:t>
            </a:r>
          </a:p>
          <a:p>
            <a:pPr lvl="1"/>
            <a:r>
              <a:rPr lang="en-US" dirty="0">
                <a:ea typeface="Segoe UI" panose="020B0502040204020203" pitchFamily="34" charset="0"/>
                <a:cs typeface="Segoe UI" panose="020B0502040204020203" pitchFamily="34" charset="0"/>
                <a:hlinkClick r:id="rId4"/>
              </a:rPr>
              <a:t>The OpenCV Image Processing Models </a:t>
            </a:r>
            <a:r>
              <a:rPr lang="en-US" dirty="0">
                <a:ea typeface="Segoe UI" panose="020B0502040204020203" pitchFamily="34" charset="0"/>
                <a:cs typeface="Segoe UI" panose="020B0502040204020203" pitchFamily="34" charset="0"/>
              </a:rPr>
              <a:t>supports many more filter types</a:t>
            </a:r>
          </a:p>
          <a:p>
            <a:r>
              <a:rPr lang="en-US" dirty="0">
                <a:ea typeface="Segoe UI" panose="020B0502040204020203" pitchFamily="34" charset="0"/>
                <a:cs typeface="Segoe UI" panose="020B0502040204020203" pitchFamily="34" charset="0"/>
              </a:rPr>
              <a:t>We will only review a few convolutional filters here</a:t>
            </a:r>
          </a:p>
          <a:p>
            <a:r>
              <a:rPr lang="en-US" dirty="0">
                <a:ea typeface="Segoe UI" panose="020B0502040204020203" pitchFamily="34" charset="0"/>
                <a:cs typeface="Segoe UI" panose="020B0502040204020203" pitchFamily="34" charset="0"/>
              </a:rPr>
              <a:t>We will investigate convolutional neural networks in subsequent lessons </a:t>
            </a:r>
          </a:p>
        </p:txBody>
      </p:sp>
    </p:spTree>
    <p:extLst>
      <p:ext uri="{BB962C8B-B14F-4D97-AF65-F5344CB8AC3E}">
        <p14:creationId xmlns:p14="http://schemas.microsoft.com/office/powerpoint/2010/main" val="209167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525250" cy="5451189"/>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moving average kernel </a:t>
                </a:r>
                <a:r>
                  <a:rPr lang="en-GB" dirty="0">
                    <a:ea typeface="Segoe UI" panose="020B0502040204020203" pitchFamily="34" charset="0"/>
                    <a:cs typeface="Segoe UI" panose="020B0502040204020203" pitchFamily="34" charset="0"/>
                  </a:rPr>
                  <a:t>has equal weights</a:t>
                </a:r>
              </a:p>
              <a:p>
                <a:r>
                  <a:rPr lang="en-GB" dirty="0">
                    <a:ea typeface="Segoe UI" panose="020B0502040204020203" pitchFamily="34" charset="0"/>
                    <a:cs typeface="Segoe UI" panose="020B0502040204020203" pitchFamily="34" charset="0"/>
                  </a:rPr>
                  <a:t>Example, a 3 x 3 moving average kernel  </a:t>
                </a:r>
              </a:p>
              <a:p>
                <a:pPr marL="0" indent="0">
                  <a:buNone/>
                </a:pPr>
                <a:r>
                  <a:rPr lang="en-GB" dirty="0">
                    <a:ea typeface="Segoe UI" panose="020B0502040204020203" pitchFamily="34" charset="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9</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is also known as a </a:t>
                </a:r>
                <a:r>
                  <a:rPr lang="en-GB" b="1" dirty="0">
                    <a:ea typeface="Segoe UI" panose="020B0502040204020203" pitchFamily="34" charset="0"/>
                    <a:cs typeface="Segoe UI" panose="020B0502040204020203" pitchFamily="34" charset="0"/>
                  </a:rPr>
                  <a:t>blur filter</a:t>
                </a:r>
                <a:r>
                  <a:rPr lang="en-GB" dirty="0">
                    <a:ea typeface="Segoe UI" panose="020B0502040204020203" pitchFamily="34" charset="0"/>
                    <a:cs typeface="Segoe UI" panose="020B0502040204020203" pitchFamily="34" charset="0"/>
                  </a:rPr>
                  <a:t> or </a:t>
                </a:r>
                <a:r>
                  <a:rPr lang="en-GB" b="1" dirty="0">
                    <a:ea typeface="Segoe UI" panose="020B0502040204020203" pitchFamily="34" charset="0"/>
                    <a:cs typeface="Segoe UI" panose="020B0502040204020203" pitchFamily="34" charset="0"/>
                  </a:rPr>
                  <a:t>box blur</a:t>
                </a:r>
              </a:p>
              <a:p>
                <a:r>
                  <a:rPr lang="en-GB" dirty="0">
                    <a:ea typeface="Segoe UI" panose="020B0502040204020203" pitchFamily="34" charset="0"/>
                    <a:cs typeface="Segoe UI" panose="020B0502040204020203" pitchFamily="34" charset="0"/>
                  </a:rPr>
                  <a:t>Notice the </a:t>
                </a:r>
                <a:r>
                  <a:rPr lang="en-GB" b="1" dirty="0">
                    <a:ea typeface="Segoe UI" panose="020B0502040204020203" pitchFamily="34" charset="0"/>
                    <a:cs typeface="Segoe UI" panose="020B0502040204020203" pitchFamily="34" charset="0"/>
                  </a:rPr>
                  <a:t>normalization</a:t>
                </a:r>
                <a:r>
                  <a:rPr lang="en-GB" dirty="0">
                    <a:ea typeface="Segoe UI" panose="020B0502040204020203" pitchFamily="34" charset="0"/>
                    <a:cs typeface="Segoe UI" panose="020B0502040204020203" pitchFamily="34" charset="0"/>
                  </a:rPr>
                  <a:t> so weights add to 1.0</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525250" cy="5451189"/>
              </a:xfrm>
              <a:blipFill>
                <a:blip r:embed="rId3"/>
                <a:stretch>
                  <a:fillRect l="-1111" t="-1902"/>
                </a:stretch>
              </a:blipFill>
            </p:spPr>
            <p:txBody>
              <a:bodyPr/>
              <a:lstStyle/>
              <a:p>
                <a:r>
                  <a:rPr lang="en-US">
                    <a:noFill/>
                  </a:rPr>
                  <a:t> </a:t>
                </a:r>
              </a:p>
            </p:txBody>
          </p:sp>
        </mc:Fallback>
      </mc:AlternateContent>
    </p:spTree>
    <p:extLst>
      <p:ext uri="{BB962C8B-B14F-4D97-AF65-F5344CB8AC3E}">
        <p14:creationId xmlns:p14="http://schemas.microsoft.com/office/powerpoint/2010/main" val="348420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Example, a 3 x 3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Then Gaussian kernel limits the bandwidth and blurs the image</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Larger </a:t>
                </a:r>
                <a14:m>
                  <m:oMath xmlns:m="http://schemas.openxmlformats.org/officeDocument/2006/math">
                    <m:sSup>
                      <m:sSupPr>
                        <m:ctrlPr>
                          <a:rPr lang="en-GB" i="1" dirty="0" smtClean="0">
                            <a:latin typeface="Cambria Math" panose="02040503050406030204" pitchFamily="18" charset="0"/>
                            <a:cs typeface="Segoe UI" panose="020B0502040204020203" pitchFamily="34" charset="0"/>
                          </a:rPr>
                        </m:ctrlPr>
                      </m:sSupPr>
                      <m:e>
                        <m:r>
                          <a:rPr lang="en-GB" i="1" dirty="0"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dirty="0" smtClean="0">
                            <a:latin typeface="Cambria Math" panose="02040503050406030204" pitchFamily="18" charset="0"/>
                            <a:cs typeface="Segoe UI" panose="020B0502040204020203" pitchFamily="34" charset="0"/>
                          </a:rPr>
                          <m:t>2</m:t>
                        </m:r>
                      </m:sup>
                    </m:sSup>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narrower bandwidth of the Gaussian kernel</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3190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CC45E-D49C-74EC-164C-93B02F746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EB3DC-83B0-F27D-3B87-2BFABA6A904B}"/>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8222C28-6C5E-9CC1-7EB5-AE1AEE18FD74}"/>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We create approximate Gaussian kernels with the binomial approximation </a:t>
                </a:r>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8222C28-6C5E-9CC1-7EB5-AE1AEE18FD74}"/>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95D318-5ABA-E748-D467-5BFD94273D05}"/>
              </a:ext>
            </a:extLst>
          </p:cNvPr>
          <p:cNvPicPr>
            <a:picLocks noChangeAspect="1"/>
          </p:cNvPicPr>
          <p:nvPr/>
        </p:nvPicPr>
        <p:blipFill>
          <a:blip r:embed="rId4"/>
          <a:stretch>
            <a:fillRect/>
          </a:stretch>
        </p:blipFill>
        <p:spPr>
          <a:xfrm>
            <a:off x="1420018" y="3354729"/>
            <a:ext cx="7772698" cy="3290778"/>
          </a:xfrm>
          <a:prstGeom prst="rect">
            <a:avLst/>
          </a:prstGeom>
        </p:spPr>
      </p:pic>
      <p:sp>
        <p:nvSpPr>
          <p:cNvPr id="5" name="TextBox 4">
            <a:extLst>
              <a:ext uri="{FF2B5EF4-FFF2-40B4-BE49-F238E27FC236}">
                <a16:creationId xmlns:a16="http://schemas.microsoft.com/office/drawing/2014/main" id="{5E66AFE6-0261-5B11-DCE1-BE2660AA45D9}"/>
              </a:ext>
            </a:extLst>
          </p:cNvPr>
          <p:cNvSpPr txBox="1"/>
          <p:nvPr/>
        </p:nvSpPr>
        <p:spPr>
          <a:xfrm>
            <a:off x="9513518" y="4440477"/>
            <a:ext cx="2678482" cy="646331"/>
          </a:xfrm>
          <a:prstGeom prst="rect">
            <a:avLst/>
          </a:prstGeom>
          <a:noFill/>
        </p:spPr>
        <p:txBody>
          <a:bodyPr wrap="square" rtlCol="0">
            <a:spAutoFit/>
          </a:bodyPr>
          <a:lstStyle/>
          <a:p>
            <a:pPr algn="ctr"/>
            <a:r>
              <a:rPr lang="en-US" dirty="0">
                <a:hlinkClick r:id="rId5"/>
              </a:rPr>
              <a:t>Credit, Antonio Torralba, Lecture 2016</a:t>
            </a:r>
            <a:endParaRPr lang="en-US" dirty="0"/>
          </a:p>
        </p:txBody>
      </p:sp>
    </p:spTree>
    <p:extLst>
      <p:ext uri="{BB962C8B-B14F-4D97-AF65-F5344CB8AC3E}">
        <p14:creationId xmlns:p14="http://schemas.microsoft.com/office/powerpoint/2010/main" val="38066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6EF46-DE08-50EC-0224-182F35D5C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390DC-4ED0-478E-F559-8E084FEC39D6}"/>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82027782-937F-A83B-0354-9C25C043939C}"/>
                  </a:ext>
                </a:extLst>
              </p:cNvPr>
              <p:cNvSpPr>
                <a:spLocks noGrp="1"/>
              </p:cNvSpPr>
              <p:nvPr>
                <p:ph sz="quarter" idx="10"/>
              </p:nvPr>
            </p:nvSpPr>
            <p:spPr>
              <a:xfrm>
                <a:off x="333375" y="924180"/>
                <a:ext cx="11525250" cy="5721327"/>
              </a:xfrm>
            </p:spPr>
            <p:txBody>
              <a:bodyPr>
                <a:normAutofit/>
              </a:bodyPr>
              <a:lstStyle/>
              <a:p>
                <a:pPr marL="0" indent="0">
                  <a:buNone/>
                </a:pPr>
                <a:r>
                  <a:rPr lang="en-GB" dirty="0">
                    <a:ea typeface="Segoe UI" panose="020B0502040204020203" pitchFamily="34" charset="0"/>
                    <a:cs typeface="Segoe UI" panose="020B0502040204020203" pitchFamily="34" charset="0"/>
                  </a:rPr>
                  <a:t>A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smooths an image     </a:t>
                </a:r>
              </a:p>
              <a:p>
                <a:r>
                  <a:rPr lang="en-GB" dirty="0">
                    <a:ea typeface="Segoe UI" panose="020B0502040204020203" pitchFamily="34" charset="0"/>
                    <a:cs typeface="Segoe UI" panose="020B0502040204020203" pitchFamily="34" charset="0"/>
                  </a:rPr>
                  <a:t>Weights computed from Gaussian function with span parameter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𝜎</m:t>
                    </m:r>
                  </m:oMath>
                </a14:m>
                <a:r>
                  <a:rPr lang="en-GB" dirty="0">
                    <a:ea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𝐺</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sSup>
                            <m:sSup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den>
                      </m:f>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f>
                            <m:fPr>
                              <m:ctrlPr>
                                <a:rPr lang="en-GB" i="1" smtClean="0">
                                  <a:latin typeface="Cambria Math" panose="02040503050406030204" pitchFamily="18" charset="0"/>
                                  <a:cs typeface="Segoe UI" panose="020B0502040204020203" pitchFamily="34" charset="0"/>
                                </a:rPr>
                              </m:ctrlPr>
                            </m:fPr>
                            <m:num>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𝑥</m:t>
                                  </m:r>
                                </m:e>
                                <m:sup>
                                  <m:r>
                                    <a:rPr lang="en-US" b="0" i="1" smtClean="0">
                                      <a:latin typeface="Cambria Math" panose="02040503050406030204" pitchFamily="18" charset="0"/>
                                      <a:cs typeface="Segoe UI" panose="020B0502040204020203" pitchFamily="34" charset="0"/>
                                    </a:rPr>
                                    <m:t>2</m:t>
                                  </m:r>
                                </m:sup>
                              </m:sSup>
                              <m:r>
                                <a:rPr lang="en-GB"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ea typeface="Cambria Math" panose="02040503050406030204" pitchFamily="18" charset="0"/>
                                      <a:cs typeface="Segoe UI" panose="020B0502040204020203" pitchFamily="34" charset="0"/>
                                    </a:rPr>
                                  </m:ctrlPr>
                                </m:sSupPr>
                                <m:e>
                                  <m:r>
                                    <a:rPr lang="en-US" b="0" i="1" smtClean="0">
                                      <a:latin typeface="Cambria Math" panose="02040503050406030204" pitchFamily="18" charset="0"/>
                                      <a:ea typeface="Cambria Math" panose="02040503050406030204" pitchFamily="18" charset="0"/>
                                      <a:cs typeface="Segoe UI" panose="020B0502040204020203" pitchFamily="34" charset="0"/>
                                    </a:rPr>
                                    <m:t>𝑦</m:t>
                                  </m:r>
                                </m:e>
                                <m:sup>
                                  <m:r>
                                    <a:rPr lang="en-US" b="0" i="1" smtClean="0">
                                      <a:latin typeface="Cambria Math" panose="02040503050406030204" pitchFamily="18" charset="0"/>
                                      <a:ea typeface="Cambria Math" panose="02040503050406030204" pitchFamily="18" charset="0"/>
                                      <a:cs typeface="Segoe UI" panose="020B0502040204020203" pitchFamily="34" charset="0"/>
                                    </a:rPr>
                                    <m:t>2</m:t>
                                  </m:r>
                                </m:sup>
                              </m:sSup>
                            </m:num>
                            <m:den>
                              <m:r>
                                <a:rPr lang="en-US" b="0" i="1" smtClean="0">
                                  <a:latin typeface="Cambria Math" panose="02040503050406030204" pitchFamily="18" charset="0"/>
                                  <a:cs typeface="Segoe UI" panose="020B0502040204020203" pitchFamily="34" charset="0"/>
                                </a:rPr>
                                <m:t>2</m:t>
                              </m:r>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den>
                          </m:f>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binomial approximation is separable</a:t>
                </a:r>
              </a:p>
              <a:p>
                <a:pPr lvl="1"/>
                <a:r>
                  <a:rPr lang="en-GB" dirty="0">
                    <a:ea typeface="Segoe UI" panose="020B0502040204020203" pitchFamily="34" charset="0"/>
                    <a:cs typeface="Segoe UI" panose="020B0502040204020203" pitchFamily="34" charset="0"/>
                  </a:rPr>
                  <a:t>Compute by independent convolutions along each axis</a:t>
                </a:r>
              </a:p>
              <a:p>
                <a:pPr lvl="1"/>
                <a:r>
                  <a:rPr lang="en-GB" dirty="0">
                    <a:ea typeface="Segoe UI" panose="020B0502040204020203" pitchFamily="34" charset="0"/>
                    <a:cs typeface="Segoe UI" panose="020B0502040204020203" pitchFamily="34" charset="0"/>
                  </a:rPr>
                  <a:t>Computationally efficient approach  </a:t>
                </a:r>
              </a:p>
              <a:p>
                <a:r>
                  <a:rPr lang="en-GB" dirty="0">
                    <a:ea typeface="Segoe UI" panose="020B0502040204020203" pitchFamily="34" charset="0"/>
                    <a:cs typeface="Segoe UI" panose="020B0502040204020203" pitchFamily="34" charset="0"/>
                  </a:rPr>
                  <a:t>Constructing the 2-d Gaussian kernel,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GB" i="1" smtClean="0">
                            <a:latin typeface="Cambria Math" panose="02040503050406030204" pitchFamily="18" charset="0"/>
                            <a:ea typeface="Cambria Math" panose="02040503050406030204" pitchFamily="18" charset="0"/>
                            <a:cs typeface="Segoe UI" panose="020B0502040204020203" pitchFamily="34" charset="0"/>
                          </a:rPr>
                          <m:t>𝜎</m:t>
                        </m:r>
                      </m:e>
                      <m:sup>
                        <m:r>
                          <a:rPr lang="en-US" b="0" i="1" smtClean="0">
                            <a:latin typeface="Cambria Math" panose="02040503050406030204" pitchFamily="18" charset="0"/>
                            <a:cs typeface="Segoe UI" panose="020B0502040204020203" pitchFamily="34" charset="0"/>
                          </a:rPr>
                          <m:t>2</m:t>
                        </m:r>
                      </m:sup>
                    </m:sSup>
                    <m:r>
                      <a:rPr lang="en-US" b="0" i="1" smtClean="0">
                        <a:latin typeface="Cambria Math" panose="02040503050406030204" pitchFamily="18" charset="0"/>
                        <a:cs typeface="Segoe UI" panose="020B0502040204020203" pitchFamily="34" charset="0"/>
                      </a:rPr>
                      <m:t>=1/2</m:t>
                    </m:r>
                  </m:oMath>
                </a14:m>
                <a:r>
                  <a:rPr lang="en-GB" dirty="0">
                    <a:ea typeface="Segoe UI" panose="020B0502040204020203" pitchFamily="34" charset="0"/>
                    <a:cs typeface="Segoe UI" panose="020B0502040204020203" pitchFamily="34" charset="0"/>
                  </a:rPr>
                  <a:t>  from 1d binomial filters </a:t>
                </a: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𝐾</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𝑖</m:t>
                          </m:r>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𝑗</m:t>
                          </m:r>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i="1">
                              <a:latin typeface="Cambria Math" panose="02040503050406030204" pitchFamily="18" charset="0"/>
                              <a:cs typeface="Segoe UI" panose="020B0502040204020203" pitchFamily="34" charset="0"/>
                            </a:rPr>
                            <m:t>4</m:t>
                          </m:r>
                        </m:den>
                      </m:f>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1</m:t>
                          </m:r>
                        </m:num>
                        <m:den>
                          <m:r>
                            <a:rPr lang="en-US" b="0" i="1" smtClean="0">
                              <a:latin typeface="Cambria Math" panose="02040503050406030204" pitchFamily="18" charset="0"/>
                              <a:cs typeface="Segoe UI" panose="020B0502040204020203" pitchFamily="34" charset="0"/>
                            </a:rPr>
                            <m:t>16</m:t>
                          </m:r>
                        </m:den>
                      </m:f>
                      <m:d>
                        <m:dPr>
                          <m:begChr m:val="["/>
                          <m:endChr m:val="]"/>
                          <m:ctrlPr>
                            <a:rPr lang="en-US" b="0" i="1" smtClean="0">
                              <a:latin typeface="Cambria Math" panose="02040503050406030204" pitchFamily="18" charset="0"/>
                              <a:cs typeface="Segoe UI" panose="020B0502040204020203" pitchFamily="34" charset="0"/>
                            </a:rPr>
                          </m:ctrlPr>
                        </m:dPr>
                        <m:e>
                          <m:m>
                            <m:mPr>
                              <m:mcs>
                                <m:mc>
                                  <m:mcPr>
                                    <m:count m:val="3"/>
                                    <m:mcJc m:val="center"/>
                                  </m:mcPr>
                                </m:mc>
                              </m:mcs>
                              <m:ctrlPr>
                                <a:rPr lang="en-US" b="0" i="1" smtClean="0">
                                  <a:latin typeface="Cambria Math" panose="02040503050406030204" pitchFamily="18" charset="0"/>
                                  <a:cs typeface="Segoe UI" panose="020B0502040204020203" pitchFamily="34" charset="0"/>
                                </a:rPr>
                              </m:ctrlPr>
                            </m:mPr>
                            <m:mr>
                              <m:e>
                                <m:r>
                                  <m:rPr>
                                    <m:brk m:alnAt="7"/>
                                  </m:rP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4</m:t>
                                </m:r>
                              </m:e>
                              <m:e>
                                <m:r>
                                  <a:rPr lang="en-US" b="0" i="1" smtClean="0">
                                    <a:latin typeface="Cambria Math" panose="02040503050406030204" pitchFamily="18" charset="0"/>
                                    <a:cs typeface="Segoe UI" panose="020B0502040204020203" pitchFamily="34" charset="0"/>
                                  </a:rPr>
                                  <m:t>2</m:t>
                                </m:r>
                              </m:e>
                            </m:mr>
                            <m:mr>
                              <m:e>
                                <m:r>
                                  <a:rPr lang="en-US" b="0" i="1" smtClean="0">
                                    <a:latin typeface="Cambria Math" panose="02040503050406030204" pitchFamily="18" charset="0"/>
                                    <a:cs typeface="Segoe UI" panose="020B0502040204020203" pitchFamily="34" charset="0"/>
                                  </a:rPr>
                                  <m:t>1</m:t>
                                </m:r>
                              </m:e>
                              <m:e>
                                <m:r>
                                  <a:rPr lang="en-US" b="0" i="1" smtClean="0">
                                    <a:latin typeface="Cambria Math" panose="02040503050406030204" pitchFamily="18" charset="0"/>
                                    <a:cs typeface="Segoe UI" panose="020B0502040204020203" pitchFamily="34" charset="0"/>
                                  </a:rPr>
                                  <m:t>2</m:t>
                                </m:r>
                              </m:e>
                              <m:e>
                                <m:r>
                                  <a:rPr lang="en-US" b="0" i="1" smtClean="0">
                                    <a:latin typeface="Cambria Math" panose="02040503050406030204" pitchFamily="18" charset="0"/>
                                    <a:cs typeface="Segoe UI" panose="020B0502040204020203" pitchFamily="34" charset="0"/>
                                  </a:rPr>
                                  <m:t>1</m:t>
                                </m:r>
                              </m:e>
                            </m:mr>
                          </m:m>
                        </m:e>
                      </m:d>
                    </m:oMath>
                  </m:oMathPara>
                </a14:m>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82027782-937F-A83B-0354-9C25C043939C}"/>
                  </a:ext>
                </a:extLst>
              </p:cNvPr>
              <p:cNvSpPr>
                <a:spLocks noGrp="1" noRot="1" noChangeAspect="1" noMove="1" noResize="1" noEditPoints="1" noAdjustHandles="1" noChangeArrowheads="1" noChangeShapeType="1" noTextEdit="1"/>
              </p:cNvSpPr>
              <p:nvPr>
                <p:ph sz="quarter" idx="10"/>
              </p:nvPr>
            </p:nvSpPr>
            <p:spPr>
              <a:xfrm>
                <a:off x="333375" y="924180"/>
                <a:ext cx="11525250" cy="5721327"/>
              </a:xfrm>
              <a:blipFill>
                <a:blip r:embed="rId3"/>
                <a:stretch>
                  <a:fillRect l="-1111" t="-1812"/>
                </a:stretch>
              </a:blipFill>
            </p:spPr>
            <p:txBody>
              <a:bodyPr/>
              <a:lstStyle/>
              <a:p>
                <a:r>
                  <a:rPr lang="en-US">
                    <a:noFill/>
                  </a:rPr>
                  <a:t> </a:t>
                </a:r>
              </a:p>
            </p:txBody>
          </p:sp>
        </mc:Fallback>
      </mc:AlternateContent>
    </p:spTree>
    <p:extLst>
      <p:ext uri="{BB962C8B-B14F-4D97-AF65-F5344CB8AC3E}">
        <p14:creationId xmlns:p14="http://schemas.microsoft.com/office/powerpoint/2010/main" val="17363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C0A6C-AC40-C657-71EF-20A16D02B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83806-DB24-CB66-0AC6-A077A2CA7E71}"/>
              </a:ext>
            </a:extLst>
          </p:cNvPr>
          <p:cNvSpPr>
            <a:spLocks noGrp="1"/>
          </p:cNvSpPr>
          <p:nvPr>
            <p:ph type="title"/>
          </p:nvPr>
        </p:nvSpPr>
        <p:spPr>
          <a:xfrm>
            <a:off x="789301" y="140193"/>
            <a:ext cx="10515600" cy="872004"/>
          </a:xfrm>
        </p:spPr>
        <p:txBody>
          <a:bodyPr>
            <a:normAutofit/>
          </a:bodyPr>
          <a:lstStyle/>
          <a:p>
            <a:r>
              <a:rPr lang="en-US" sz="4000" dirty="0">
                <a:latin typeface="+mn-lt"/>
              </a:rPr>
              <a:t>Image Filtering   </a:t>
            </a:r>
          </a:p>
        </p:txBody>
      </p:sp>
      <p:sp>
        <p:nvSpPr>
          <p:cNvPr id="3" name="Content Placeholder 2">
            <a:extLst>
              <a:ext uri="{FF2B5EF4-FFF2-40B4-BE49-F238E27FC236}">
                <a16:creationId xmlns:a16="http://schemas.microsoft.com/office/drawing/2014/main" id="{45DC683B-F3E3-7A17-B507-CC4A6D3256C4}"/>
              </a:ext>
            </a:extLst>
          </p:cNvPr>
          <p:cNvSpPr>
            <a:spLocks noGrp="1"/>
          </p:cNvSpPr>
          <p:nvPr>
            <p:ph idx="1"/>
          </p:nvPr>
        </p:nvSpPr>
        <p:spPr>
          <a:xfrm>
            <a:off x="789301" y="1124339"/>
            <a:ext cx="10515600" cy="5593468"/>
          </a:xfrm>
        </p:spPr>
        <p:txBody>
          <a:bodyPr/>
          <a:lstStyle/>
          <a:p>
            <a:pPr marL="0" indent="0">
              <a:buNone/>
            </a:pPr>
            <a:r>
              <a:rPr lang="en-US" dirty="0"/>
              <a:t>Common digital image problems     </a:t>
            </a:r>
          </a:p>
          <a:p>
            <a:r>
              <a:rPr lang="en-US" dirty="0"/>
              <a:t>Poor lighting conditions</a:t>
            </a:r>
          </a:p>
          <a:p>
            <a:r>
              <a:rPr lang="en-US" dirty="0"/>
              <a:t>Low or limited contrast camera sensors</a:t>
            </a:r>
          </a:p>
          <a:p>
            <a:r>
              <a:rPr lang="en-US" dirty="0"/>
              <a:t>Limits of image sensor resolution </a:t>
            </a:r>
          </a:p>
          <a:p>
            <a:r>
              <a:rPr lang="en-US" dirty="0"/>
              <a:t>Noisy image sensors</a:t>
            </a:r>
          </a:p>
          <a:p>
            <a:r>
              <a:rPr lang="en-US" dirty="0"/>
              <a:t>Environmental conditions, fog, smoke, etc.  </a:t>
            </a:r>
          </a:p>
          <a:p>
            <a:r>
              <a:rPr lang="en-US" dirty="0"/>
              <a:t>Occlusion of objects of interest </a:t>
            </a:r>
          </a:p>
          <a:p>
            <a:r>
              <a:rPr lang="en-US" dirty="0"/>
              <a:t>Poor geometry of camera placement</a:t>
            </a:r>
          </a:p>
          <a:p>
            <a:r>
              <a:rPr lang="en-US" dirty="0"/>
              <a:t>…</a:t>
            </a:r>
          </a:p>
          <a:p>
            <a:endParaRPr lang="en-US" dirty="0"/>
          </a:p>
          <a:p>
            <a:endParaRPr lang="en-US" dirty="0"/>
          </a:p>
        </p:txBody>
      </p:sp>
    </p:spTree>
    <p:extLst>
      <p:ext uri="{BB962C8B-B14F-4D97-AF65-F5344CB8AC3E}">
        <p14:creationId xmlns:p14="http://schemas.microsoft.com/office/powerpoint/2010/main" val="254482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0E0B-7E53-71A7-EBAC-BA4BAC492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1DE6D-B6B5-C34C-7049-389D8148D634}"/>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p:sp>
        <p:nvSpPr>
          <p:cNvPr id="145" name="Content Placeholder 6">
            <a:extLst>
              <a:ext uri="{FF2B5EF4-FFF2-40B4-BE49-F238E27FC236}">
                <a16:creationId xmlns:a16="http://schemas.microsoft.com/office/drawing/2014/main" id="{84C12013-25B7-1E82-CEA8-6D4DD38530A2}"/>
              </a:ext>
            </a:extLst>
          </p:cNvPr>
          <p:cNvSpPr>
            <a:spLocks noGrp="1"/>
          </p:cNvSpPr>
          <p:nvPr>
            <p:ph sz="quarter" idx="10"/>
          </p:nvPr>
        </p:nvSpPr>
        <p:spPr>
          <a:xfrm>
            <a:off x="333375" y="924181"/>
            <a:ext cx="11525250" cy="1040474"/>
          </a:xfrm>
        </p:spPr>
        <p:txBody>
          <a:bodyPr>
            <a:normAutofit/>
          </a:bodyPr>
          <a:lstStyle/>
          <a:p>
            <a:pPr marL="0" indent="0">
              <a:buNone/>
            </a:pPr>
            <a:r>
              <a:rPr lang="en-GB" dirty="0">
                <a:ea typeface="Segoe UI" panose="020B0502040204020203" pitchFamily="34" charset="0"/>
                <a:cs typeface="Segoe UI" panose="020B0502040204020203" pitchFamily="34" charset="0"/>
              </a:rPr>
              <a:t>Example of </a:t>
            </a:r>
            <a:r>
              <a:rPr lang="en-GB" b="1" dirty="0">
                <a:ea typeface="Segoe UI" panose="020B0502040204020203" pitchFamily="34" charset="0"/>
                <a:cs typeface="Segoe UI" panose="020B0502040204020203" pitchFamily="34" charset="0"/>
              </a:rPr>
              <a:t>Gaussian kernel </a:t>
            </a:r>
            <a:r>
              <a:rPr lang="en-GB" dirty="0">
                <a:ea typeface="Segoe UI" panose="020B0502040204020203" pitchFamily="34" charset="0"/>
                <a:cs typeface="Segoe UI" panose="020B0502040204020203" pitchFamily="34" charset="0"/>
              </a:rPr>
              <a:t>filtering of image     </a:t>
            </a:r>
          </a:p>
          <a:p>
            <a:endParaRPr lang="en-GB" sz="14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F7CAFC7-5935-3F97-0934-2180E4B38815}"/>
              </a:ext>
            </a:extLst>
          </p:cNvPr>
          <p:cNvPicPr>
            <a:picLocks noChangeAspect="1"/>
          </p:cNvPicPr>
          <p:nvPr/>
        </p:nvPicPr>
        <p:blipFill>
          <a:blip r:embed="rId3"/>
          <a:stretch>
            <a:fillRect/>
          </a:stretch>
        </p:blipFill>
        <p:spPr>
          <a:xfrm>
            <a:off x="427786" y="1520517"/>
            <a:ext cx="3514471" cy="2355623"/>
          </a:xfrm>
          <a:prstGeom prst="rect">
            <a:avLst/>
          </a:prstGeom>
        </p:spPr>
      </p:pic>
      <p:pic>
        <p:nvPicPr>
          <p:cNvPr id="6" name="Picture 5">
            <a:extLst>
              <a:ext uri="{FF2B5EF4-FFF2-40B4-BE49-F238E27FC236}">
                <a16:creationId xmlns:a16="http://schemas.microsoft.com/office/drawing/2014/main" id="{F19435D6-1CAD-37AA-FF5C-F4FED8869FAE}"/>
              </a:ext>
            </a:extLst>
          </p:cNvPr>
          <p:cNvPicPr>
            <a:picLocks noChangeAspect="1"/>
          </p:cNvPicPr>
          <p:nvPr/>
        </p:nvPicPr>
        <p:blipFill>
          <a:blip r:embed="rId4"/>
          <a:stretch>
            <a:fillRect/>
          </a:stretch>
        </p:blipFill>
        <p:spPr>
          <a:xfrm>
            <a:off x="7244390" y="1444418"/>
            <a:ext cx="3652941" cy="2563250"/>
          </a:xfrm>
          <a:prstGeom prst="rect">
            <a:avLst/>
          </a:prstGeom>
        </p:spPr>
      </p:pic>
      <p:pic>
        <p:nvPicPr>
          <p:cNvPr id="7" name="Picture 6">
            <a:extLst>
              <a:ext uri="{FF2B5EF4-FFF2-40B4-BE49-F238E27FC236}">
                <a16:creationId xmlns:a16="http://schemas.microsoft.com/office/drawing/2014/main" id="{107912A3-081C-C629-FA7F-1C388BF0828E}"/>
              </a:ext>
            </a:extLst>
          </p:cNvPr>
          <p:cNvPicPr>
            <a:picLocks noChangeAspect="1"/>
          </p:cNvPicPr>
          <p:nvPr/>
        </p:nvPicPr>
        <p:blipFill>
          <a:blip r:embed="rId3"/>
          <a:stretch>
            <a:fillRect/>
          </a:stretch>
        </p:blipFill>
        <p:spPr>
          <a:xfrm>
            <a:off x="380401" y="4399570"/>
            <a:ext cx="3514472" cy="2355624"/>
          </a:xfrm>
          <a:prstGeom prst="rect">
            <a:avLst/>
          </a:prstGeom>
        </p:spPr>
      </p:pic>
      <p:pic>
        <p:nvPicPr>
          <p:cNvPr id="9" name="Picture 8">
            <a:extLst>
              <a:ext uri="{FF2B5EF4-FFF2-40B4-BE49-F238E27FC236}">
                <a16:creationId xmlns:a16="http://schemas.microsoft.com/office/drawing/2014/main" id="{7024884D-65CD-A50A-4817-3D278D805F25}"/>
              </a:ext>
            </a:extLst>
          </p:cNvPr>
          <p:cNvPicPr>
            <a:picLocks noChangeAspect="1"/>
          </p:cNvPicPr>
          <p:nvPr/>
        </p:nvPicPr>
        <p:blipFill>
          <a:blip r:embed="rId5"/>
          <a:stretch>
            <a:fillRect/>
          </a:stretch>
        </p:blipFill>
        <p:spPr>
          <a:xfrm>
            <a:off x="7294089" y="4290137"/>
            <a:ext cx="3603242" cy="2465057"/>
          </a:xfrm>
          <a:prstGeom prst="rect">
            <a:avLst/>
          </a:prstGeom>
        </p:spPr>
      </p:pic>
      <p:sp>
        <p:nvSpPr>
          <p:cNvPr id="14" name="Arrow: Right 13">
            <a:extLst>
              <a:ext uri="{FF2B5EF4-FFF2-40B4-BE49-F238E27FC236}">
                <a16:creationId xmlns:a16="http://schemas.microsoft.com/office/drawing/2014/main" id="{A4C08D8E-3340-7FE4-8F31-E69E51BB277C}"/>
              </a:ext>
            </a:extLst>
          </p:cNvPr>
          <p:cNvSpPr/>
          <p:nvPr/>
        </p:nvSpPr>
        <p:spPr>
          <a:xfrm>
            <a:off x="3986784" y="1640695"/>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Broad band Gaussian Filter</a:t>
            </a:r>
          </a:p>
        </p:txBody>
      </p:sp>
      <p:sp>
        <p:nvSpPr>
          <p:cNvPr id="15" name="Arrow: Right 14">
            <a:extLst>
              <a:ext uri="{FF2B5EF4-FFF2-40B4-BE49-F238E27FC236}">
                <a16:creationId xmlns:a16="http://schemas.microsoft.com/office/drawing/2014/main" id="{EB54777B-B94C-8564-8183-91B79C8D3DF1}"/>
              </a:ext>
            </a:extLst>
          </p:cNvPr>
          <p:cNvSpPr/>
          <p:nvPr/>
        </p:nvSpPr>
        <p:spPr>
          <a:xfrm>
            <a:off x="3942257" y="4448136"/>
            <a:ext cx="3182111" cy="210050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Narrow band Gaussian Filter</a:t>
            </a:r>
          </a:p>
        </p:txBody>
      </p:sp>
    </p:spTree>
    <p:extLst>
      <p:ext uri="{BB962C8B-B14F-4D97-AF65-F5344CB8AC3E}">
        <p14:creationId xmlns:p14="http://schemas.microsoft.com/office/powerpoint/2010/main" val="36425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F263E-F81A-800F-24E0-C672A7D5C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499E4-0C84-12D5-E40A-CAEF03765085}"/>
              </a:ext>
            </a:extLst>
          </p:cNvPr>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CA3975CC-A4C2-CF5E-74D8-A22F8DCCEE60}"/>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Sobel kernel </a:t>
                </a:r>
                <a:r>
                  <a:rPr lang="en-GB" dirty="0">
                    <a:ea typeface="Segoe UI" panose="020B0502040204020203" pitchFamily="34" charset="0"/>
                    <a:cs typeface="Segoe UI" panose="020B0502040204020203" pitchFamily="34" charset="0"/>
                  </a:rPr>
                  <a:t>takes the first derivative of the image</a:t>
                </a:r>
              </a:p>
              <a:p>
                <a:r>
                  <a:rPr lang="en-US" dirty="0">
                    <a:ea typeface="Segoe UI" panose="020B0502040204020203" pitchFamily="34" charset="0"/>
                    <a:cs typeface="Segoe UI" panose="020B0502040204020203" pitchFamily="34" charset="0"/>
                  </a:rPr>
                  <a:t>Compute the </a:t>
                </a:r>
                <a:r>
                  <a:rPr lang="en-US" b="1" dirty="0">
                    <a:ea typeface="Segoe UI" panose="020B0502040204020203" pitchFamily="34" charset="0"/>
                    <a:cs typeface="Segoe UI" panose="020B0502040204020203" pitchFamily="34" charset="0"/>
                  </a:rPr>
                  <a:t>gradients</a:t>
                </a:r>
                <a:r>
                  <a:rPr lang="en-US" dirty="0">
                    <a:ea typeface="Segoe UI" panose="020B0502040204020203" pitchFamily="34" charset="0"/>
                    <a:cs typeface="Segoe UI" panose="020B0502040204020203" pitchFamily="34" charset="0"/>
                  </a:rPr>
                  <a:t> (partial derivatives) of the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𝐼</m:t>
                    </m:r>
                  </m:oMath>
                </a14:m>
                <a:r>
                  <a:rPr lang="en-US" dirty="0">
                    <a:ea typeface="Segoe UI" panose="020B0502040204020203" pitchFamily="34" charset="0"/>
                    <a:cs typeface="Segoe UI" panose="020B0502040204020203" pitchFamily="34" charset="0"/>
                  </a:rPr>
                  <a:t>, along each axis</a:t>
                </a:r>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f>
                        <m:fPr>
                          <m:ctrlPr>
                            <a:rPr lang="en-US" b="0" i="1" smtClean="0">
                              <a:latin typeface="Cambria Math" panose="02040503050406030204" pitchFamily="18" charset="0"/>
                              <a:ea typeface="Segoe UI" panose="020B0502040204020203" pitchFamily="34" charset="0"/>
                              <a:cs typeface="Segoe UI" panose="020B0502040204020203" pitchFamily="34" charset="0"/>
                            </a:rPr>
                          </m:ctrlPr>
                        </m:fPr>
                        <m:num>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b="0" i="1" smtClean="0">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𝑥</m:t>
                          </m:r>
                        </m:den>
                      </m:f>
                      <m:r>
                        <a:rPr lang="en-US" b="0" i="1" smtClean="0">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𝐺</m:t>
                          </m:r>
                        </m:e>
                        <m:sub>
                          <m:r>
                            <a:rPr lang="en-US" b="0" i="1" smtClean="0">
                              <a:latin typeface="Cambria Math" panose="02040503050406030204" pitchFamily="18" charset="0"/>
                              <a:cs typeface="Segoe UI" panose="020B0502040204020203" pitchFamily="34" charset="0"/>
                            </a:rPr>
                            <m:t>𝑦</m:t>
                          </m:r>
                        </m:sub>
                      </m:sSub>
                      <m:r>
                        <a:rPr lang="en-US" i="1">
                          <a:latin typeface="Cambria Math" panose="02040503050406030204" pitchFamily="18" charset="0"/>
                          <a:cs typeface="Segoe UI" panose="020B0502040204020203" pitchFamily="34" charset="0"/>
                        </a:rPr>
                        <m:t>=</m:t>
                      </m:r>
                      <m:f>
                        <m:fPr>
                          <m:ctrlPr>
                            <a:rPr lang="en-US" i="1">
                              <a:latin typeface="Cambria Math" panose="02040503050406030204" pitchFamily="18" charset="0"/>
                              <a:ea typeface="Segoe UI" panose="020B0502040204020203" pitchFamily="34" charset="0"/>
                              <a:cs typeface="Segoe UI" panose="020B0502040204020203" pitchFamily="34" charset="0"/>
                            </a:rPr>
                          </m:ctrlPr>
                        </m:fPr>
                        <m:num>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𝐼</m:t>
                          </m:r>
                        </m:num>
                        <m:den>
                          <m:r>
                            <a:rPr lang="en-US" i="1">
                              <a:latin typeface="Cambria Math" panose="02040503050406030204" pitchFamily="18" charset="0"/>
                              <a:ea typeface="Segoe UI" panose="020B0502040204020203" pitchFamily="34" charset="0"/>
                              <a:cs typeface="Segoe UI" panose="020B0502040204020203" pitchFamily="34" charset="0"/>
                            </a:rPr>
                            <m:t>𝜕</m:t>
                          </m:r>
                          <m:r>
                            <a:rPr lang="en-US" b="0" i="1" smtClean="0">
                              <a:latin typeface="Cambria Math" panose="02040503050406030204" pitchFamily="18" charset="0"/>
                              <a:ea typeface="Segoe UI" panose="020B0502040204020203" pitchFamily="34" charset="0"/>
                              <a:cs typeface="Segoe UI" panose="020B0502040204020203" pitchFamily="34" charset="0"/>
                            </a:rPr>
                            <m:t>𝑦</m:t>
                          </m:r>
                        </m:den>
                      </m:f>
                      <m:r>
                        <a:rPr lang="en-US" i="1">
                          <a:latin typeface="Cambria Math" panose="02040503050406030204" pitchFamily="18" charset="0"/>
                          <a:ea typeface="Segoe UI" panose="020B0502040204020203" pitchFamily="34"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𝐼</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Here,</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is the convolution operator</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the sum of the weights is 0    </a:t>
                </a:r>
              </a:p>
              <a:p>
                <a:r>
                  <a:rPr lang="en-GB" dirty="0">
                    <a:ea typeface="Segoe UI" panose="020B0502040204020203" pitchFamily="34" charset="0"/>
                    <a:cs typeface="Segoe UI" panose="020B0502040204020203" pitchFamily="34" charset="0"/>
                  </a:rPr>
                  <a:t>Other derivative kernels can be derived, e.g.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5</m:t>
                    </m:r>
                    <m:r>
                      <a:rPr lang="en-US" b="0" i="1" smtClean="0">
                        <a:latin typeface="Cambria Math" panose="02040503050406030204" pitchFamily="18" charset="0"/>
                        <a:ea typeface="Cambria Math" panose="02040503050406030204" pitchFamily="18" charset="0"/>
                        <a:cs typeface="Segoe UI" panose="020B0502040204020203" pitchFamily="34" charset="0"/>
                      </a:rPr>
                      <m:t>×5</m:t>
                    </m:r>
                  </m:oMath>
                </a14:m>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CA3975CC-A4C2-CF5E-74D8-A22F8DCCEE60}"/>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41488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Common Convolution Kernels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Sobel kernel is an example of a </a:t>
                </a:r>
                <a:r>
                  <a:rPr lang="en-GB" b="1" dirty="0">
                    <a:ea typeface="Segoe UI" panose="020B0502040204020203" pitchFamily="34" charset="0"/>
                    <a:cs typeface="Segoe UI" panose="020B0502040204020203" pitchFamily="34" charset="0"/>
                  </a:rPr>
                  <a:t>separable kernel</a:t>
                </a:r>
              </a:p>
              <a:p>
                <a:r>
                  <a:rPr lang="en-US" dirty="0">
                    <a:ea typeface="Segoe UI" panose="020B0502040204020203" pitchFamily="34" charset="0"/>
                    <a:cs typeface="Segoe UI" panose="020B0502040204020203" pitchFamily="34" charset="0"/>
                  </a:rPr>
                  <a:t>Notice that we can write a Sobel kernel as the product of two 1-dimensional kernels </a:t>
                </a:r>
                <a:endParaRPr lang="en-GB" dirty="0">
                  <a:ea typeface="Segoe UI" panose="020B0502040204020203" pitchFamily="34" charset="0"/>
                  <a:cs typeface="Segoe UI" panose="020B0502040204020203" pitchFamily="34" charset="0"/>
                </a:endParaRPr>
              </a:p>
              <a:p>
                <a:endParaRPr lang="en-GB" sz="14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−2</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i="1">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0</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−1</m:t>
                                </m:r>
                              </m:e>
                              <m:e>
                                <m:r>
                                  <a:rPr lang="en-US" i="1">
                                    <a:latin typeface="Cambria Math" panose="02040503050406030204" pitchFamily="18" charset="0"/>
                                    <a:cs typeface="Segoe UI" panose="020B0502040204020203" pitchFamily="34" charset="0"/>
                                  </a:rPr>
                                  <m:t>−2</m:t>
                                </m:r>
                              </m:e>
                              <m:e>
                                <m:r>
                                  <a:rPr lang="en-US" i="1">
                                    <a:latin typeface="Cambria Math" panose="02040503050406030204" pitchFamily="18" charset="0"/>
                                    <a:cs typeface="Segoe UI" panose="020B0502040204020203" pitchFamily="34" charset="0"/>
                                  </a:rPr>
                                  <m:t>−1</m:t>
                                </m:r>
                              </m:e>
                            </m:mr>
                          </m:m>
                        </m:e>
                      </m:d>
                      <m:r>
                        <a:rPr lang="en-US"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1</m:t>
                                </m:r>
                              </m:e>
                            </m:mr>
                          </m:m>
                        </m:e>
                      </m:d>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b="0" i="1" smtClean="0">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1</m:t>
                                </m:r>
                              </m:e>
                            </m:mr>
                          </m:m>
                        </m:e>
                      </m:d>
                      <m:r>
                        <a:rPr lang="en-US" b="0" i="1" smtClean="0">
                          <a:latin typeface="Cambria Math" panose="02040503050406030204" pitchFamily="18" charset="0"/>
                          <a:ea typeface="Cambria Math" panose="02040503050406030204" pitchFamily="18" charset="0"/>
                          <a:cs typeface="Segoe UI" panose="020B0502040204020203" pitchFamily="34" charset="0"/>
                        </a:rPr>
                        <m:t>  </m:t>
                      </m:r>
                    </m:oMath>
                  </m:oMathPara>
                </a14:m>
                <a:endParaRPr lang="en-GB" dirty="0">
                  <a:ea typeface="Segoe UI" panose="020B0502040204020203" pitchFamily="34" charset="0"/>
                  <a:cs typeface="Segoe UI" panose="020B0502040204020203" pitchFamily="34" charset="0"/>
                </a:endParaRPr>
              </a:p>
              <a:p>
                <a:pPr marL="0" indent="0">
                  <a:buNone/>
                </a:pPr>
                <a:endParaRPr lang="en-GB" sz="14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computational efficiency a 2-dimensional separable kernel can be applied as 2 convolution of 1-dimensional kernels</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3"/>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182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Median Filter</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Median filter is a special case</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Median filter outputs median value of the pixel values within patch </a:t>
            </a:r>
          </a:p>
          <a:p>
            <a:pPr lvl="1"/>
            <a:r>
              <a:rPr lang="en-US" dirty="0">
                <a:ea typeface="Segoe UI" panose="020B0502040204020203" pitchFamily="34" charset="0"/>
                <a:cs typeface="Segoe UI" panose="020B0502040204020203" pitchFamily="34" charset="0"/>
              </a:rPr>
              <a:t>Typically use odd patch sizes – e.g., 3 x 3, 5 x 5, 7 x 7  </a:t>
            </a:r>
          </a:p>
          <a:p>
            <a:r>
              <a:rPr lang="en-US" dirty="0">
                <a:ea typeface="Segoe UI" panose="020B0502040204020203" pitchFamily="34" charset="0"/>
                <a:cs typeface="Segoe UI" panose="020B0502040204020203" pitchFamily="34" charset="0"/>
              </a:rPr>
              <a:t>Median filter is </a:t>
            </a:r>
            <a:r>
              <a:rPr lang="en-US" b="1" dirty="0">
                <a:ea typeface="Segoe UI" panose="020B0502040204020203" pitchFamily="34" charset="0"/>
                <a:cs typeface="Segoe UI" panose="020B0502040204020203" pitchFamily="34" charset="0"/>
              </a:rPr>
              <a:t>not easily formulated using convolution </a:t>
            </a:r>
          </a:p>
          <a:p>
            <a:pPr lvl="1"/>
            <a:r>
              <a:rPr lang="en-US" dirty="0">
                <a:ea typeface="Segoe UI" panose="020B0502040204020203" pitchFamily="34" charset="0"/>
                <a:cs typeface="Segoe UI" panose="020B0502040204020203" pitchFamily="34" charset="0"/>
              </a:rPr>
              <a:t>Use an incremental update algorithm for computational efficiency </a:t>
            </a:r>
          </a:p>
          <a:p>
            <a:r>
              <a:rPr lang="en-US" dirty="0">
                <a:ea typeface="Segoe UI" panose="020B0502040204020203" pitchFamily="34" charset="0"/>
                <a:cs typeface="Segoe UI" panose="020B0502040204020203" pitchFamily="34" charset="0"/>
              </a:rPr>
              <a:t>Median filter has interesting properties  </a:t>
            </a:r>
          </a:p>
          <a:p>
            <a:pPr lvl="1"/>
            <a:r>
              <a:rPr lang="en-US" dirty="0">
                <a:ea typeface="Segoe UI" panose="020B0502040204020203" pitchFamily="34" charset="0"/>
                <a:cs typeface="Segoe UI" panose="020B0502040204020203" pitchFamily="34" charset="0"/>
              </a:rPr>
              <a:t>Suppresses noise</a:t>
            </a:r>
            <a:endParaRPr lang="en-GB" dirty="0">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Sharpens edges and corners   </a:t>
            </a:r>
          </a:p>
          <a:p>
            <a:r>
              <a:rPr lang="en-GB" dirty="0">
                <a:ea typeface="Segoe UI" panose="020B0502040204020203" pitchFamily="34" charset="0"/>
                <a:cs typeface="Segoe UI" panose="020B0502040204020203" pitchFamily="34" charset="0"/>
              </a:rPr>
              <a:t>Median filter can alter image   </a:t>
            </a:r>
          </a:p>
          <a:p>
            <a:pPr lvl="1"/>
            <a:r>
              <a:rPr lang="en-GB" dirty="0">
                <a:ea typeface="Segoe UI" panose="020B0502040204020203" pitchFamily="34" charset="0"/>
                <a:cs typeface="Segoe UI" panose="020B0502040204020203" pitchFamily="34" charset="0"/>
              </a:rPr>
              <a:t>Response is not isotropic – not same along diagonals of image</a:t>
            </a:r>
          </a:p>
          <a:p>
            <a:pPr lvl="1"/>
            <a:r>
              <a:rPr lang="en-GB" dirty="0">
                <a:ea typeface="Segoe UI" panose="020B0502040204020203" pitchFamily="34" charset="0"/>
                <a:cs typeface="Segoe UI" panose="020B0502040204020203" pitchFamily="34" charset="0"/>
              </a:rPr>
              <a:t>Can move edges and corners </a:t>
            </a:r>
          </a:p>
          <a:p>
            <a:pPr lvl="1"/>
            <a:endParaRPr lang="en-US"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2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fontScale="92500" lnSpcReduction="10000"/>
          </a:bodyPr>
          <a:lstStyle/>
          <a:p>
            <a:r>
              <a:rPr lang="en-US" sz="4400" b="1" dirty="0"/>
              <a:t>Filtering and Spectral Properties of Images</a:t>
            </a:r>
          </a:p>
        </p:txBody>
      </p:sp>
    </p:spTree>
    <p:extLst>
      <p:ext uri="{BB962C8B-B14F-4D97-AF65-F5344CB8AC3E}">
        <p14:creationId xmlns:p14="http://schemas.microsoft.com/office/powerpoint/2010/main" val="1644552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Power spectrum reveals the vertical and horizontal frequency components of the image</a:t>
            </a:r>
          </a:p>
          <a:p>
            <a:r>
              <a:rPr lang="en-US" b="1" dirty="0">
                <a:ea typeface="Segoe UI" panose="020B0502040204020203" pitchFamily="34" charset="0"/>
                <a:cs typeface="Segoe UI" panose="020B0502040204020203" pitchFamily="34" charset="0"/>
              </a:rPr>
              <a:t>Low frequency </a:t>
            </a:r>
            <a:r>
              <a:rPr lang="en-US" dirty="0">
                <a:ea typeface="Segoe UI" panose="020B0502040204020203" pitchFamily="34" charset="0"/>
                <a:cs typeface="Segoe UI" panose="020B0502040204020203" pitchFamily="34" charset="0"/>
              </a:rPr>
              <a:t>components of an image represent regions with slowly changing properties  </a:t>
            </a:r>
          </a:p>
          <a:p>
            <a:r>
              <a:rPr lang="en-US" b="1" dirty="0">
                <a:ea typeface="Segoe UI" panose="020B0502040204020203" pitchFamily="34" charset="0"/>
                <a:cs typeface="Segoe UI" panose="020B0502040204020203" pitchFamily="34" charset="0"/>
              </a:rPr>
              <a:t>High frequency </a:t>
            </a:r>
            <a:r>
              <a:rPr lang="en-US" dirty="0">
                <a:ea typeface="Segoe UI" panose="020B0502040204020203" pitchFamily="34" charset="0"/>
                <a:cs typeface="Segoe UI" panose="020B0502040204020203" pitchFamily="34" charset="0"/>
              </a:rPr>
              <a:t>components of an image arise from </a:t>
            </a:r>
            <a:r>
              <a:rPr lang="en-US" b="1" dirty="0">
                <a:ea typeface="Segoe UI" panose="020B0502040204020203" pitchFamily="34" charset="0"/>
                <a:cs typeface="Segoe UI" panose="020B0502040204020203" pitchFamily="34" charset="0"/>
              </a:rPr>
              <a:t>local features</a:t>
            </a:r>
            <a:r>
              <a:rPr lang="en-US" dirty="0">
                <a:ea typeface="Segoe UI" panose="020B0502040204020203" pitchFamily="34" charset="0"/>
                <a:cs typeface="Segoe UI" panose="020B0502040204020203" pitchFamily="34" charset="0"/>
              </a:rPr>
              <a:t> with rapid changes </a:t>
            </a:r>
          </a:p>
          <a:p>
            <a:pPr lvl="1"/>
            <a:r>
              <a:rPr lang="en-US" dirty="0">
                <a:ea typeface="Segoe UI" panose="020B0502040204020203" pitchFamily="34" charset="0"/>
                <a:cs typeface="Segoe UI" panose="020B0502040204020203" pitchFamily="34" charset="0"/>
              </a:rPr>
              <a:t>Edges   </a:t>
            </a:r>
          </a:p>
          <a:p>
            <a:pPr lvl="1"/>
            <a:r>
              <a:rPr lang="en-US" dirty="0">
                <a:ea typeface="Segoe UI" panose="020B0502040204020203" pitchFamily="34" charset="0"/>
                <a:cs typeface="Segoe UI" panose="020B0502040204020203" pitchFamily="34" charset="0"/>
              </a:rPr>
              <a:t>Corners</a:t>
            </a:r>
          </a:p>
          <a:p>
            <a:pPr lvl="1"/>
            <a:r>
              <a:rPr lang="en-US" dirty="0">
                <a:ea typeface="Segoe UI" panose="020B0502040204020203" pitchFamily="34" charset="0"/>
                <a:cs typeface="Segoe UI" panose="020B0502040204020203" pitchFamily="34" charset="0"/>
              </a:rPr>
              <a:t>Texture </a:t>
            </a:r>
          </a:p>
          <a:p>
            <a:r>
              <a:rPr lang="en-US" b="1" dirty="0">
                <a:ea typeface="Segoe UI" panose="020B0502040204020203" pitchFamily="34" charset="0"/>
                <a:cs typeface="Segoe UI" panose="020B0502040204020203" pitchFamily="34" charset="0"/>
              </a:rPr>
              <a:t>Filtering</a:t>
            </a:r>
            <a:r>
              <a:rPr lang="en-US" dirty="0">
                <a:ea typeface="Segoe UI" panose="020B0502040204020203" pitchFamily="34" charset="0"/>
                <a:cs typeface="Segoe UI" panose="020B0502040204020203" pitchFamily="34" charset="0"/>
              </a:rPr>
              <a:t> changes the power spectrum of an image</a:t>
            </a:r>
            <a:endParaRPr lang="en-GB" b="1"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43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lvl="1"/>
                <a:r>
                  <a:rPr lang="en-GB" dirty="0">
                    <a:ea typeface="Segoe UI" panose="020B0502040204020203" pitchFamily="34" charset="0"/>
                    <a:cs typeface="Segoe UI" panose="020B0502040204020203" pitchFamily="34" charset="0"/>
                  </a:rPr>
                  <a:t>Is a </a:t>
                </a:r>
                <a:r>
                  <a:rPr lang="en-GB" b="1" dirty="0">
                    <a:ea typeface="Segoe UI" panose="020B0502040204020203" pitchFamily="34" charset="0"/>
                    <a:cs typeface="Segoe UI" panose="020B0502040204020203" pitchFamily="34" charset="0"/>
                  </a:rPr>
                  <a:t>linear transform from time domain to frequency domain </a:t>
                </a:r>
              </a:p>
              <a:p>
                <a:r>
                  <a:rPr lang="en-GB" dirty="0">
                    <a:ea typeface="Segoe UI" panose="020B0502040204020203" pitchFamily="34" charset="0"/>
                    <a:cs typeface="Segoe UI" panose="020B0502040204020203" pitchFamily="34" charset="0"/>
                  </a:rPr>
                  <a:t>The 1-dimensional Fourier transform of a function,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space or time domain can be expressed:</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in the </a:t>
                </a:r>
                <a:r>
                  <a:rPr lang="en-GB" b="1" dirty="0">
                    <a:ea typeface="Segoe UI" panose="020B0502040204020203" pitchFamily="34" charset="0"/>
                    <a:cs typeface="Segoe UI" panose="020B0502040204020203" pitchFamily="34" charset="0"/>
                  </a:rPr>
                  <a:t>frequency domain</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amplitude at frequency </a:t>
                </a:r>
                <a14:m>
                  <m:oMath xmlns:m="http://schemas.openxmlformats.org/officeDocument/2006/math">
                    <m:r>
                      <a:rPr lang="en-GB" b="1" i="1" dirty="0">
                        <a:latin typeface="Cambria Math" panose="02040503050406030204" pitchFamily="18" charset="0"/>
                        <a:ea typeface="Cambria Math" panose="02040503050406030204" pitchFamily="18" charset="0"/>
                        <a:cs typeface="Segoe UI" panose="020B0502040204020203" pitchFamily="34" charset="0"/>
                      </a:rPr>
                      <m:t>𝝎</m:t>
                    </m:r>
                  </m:oMath>
                </a14:m>
                <a:r>
                  <a:rPr lang="en-GB" dirty="0">
                    <a:ea typeface="Segoe UI" panose="020B0502040204020203" pitchFamily="34" charset="0"/>
                    <a:cs typeface="Segoe UI" panose="020B0502040204020203" pitchFamily="34" charset="0"/>
                  </a:rPr>
                  <a: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73522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187938"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14:m>
                  <m:oMath xmlns:m="http://schemas.openxmlformats.org/officeDocument/2006/math">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GB" i="1">
                            <a:latin typeface="Cambria Math" panose="02040503050406030204" pitchFamily="18" charset="0"/>
                            <a:cs typeface="Segoe UI" panose="020B0502040204020203" pitchFamily="34" charset="0"/>
                          </a:rPr>
                        </m:ctrlPr>
                      </m:dPr>
                      <m:e>
                        <m:r>
                          <a:rPr lang="en-GB"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is the </a:t>
                </a:r>
                <a:r>
                  <a:rPr lang="en-GB" b="1" dirty="0">
                    <a:ea typeface="Segoe UI" panose="020B0502040204020203" pitchFamily="34" charset="0"/>
                    <a:cs typeface="Segoe UI" panose="020B0502040204020203" pitchFamily="34" charset="0"/>
                  </a:rPr>
                  <a:t>complex spectrum</a:t>
                </a:r>
                <a:r>
                  <a:rPr lang="en-GB" dirty="0">
                    <a:ea typeface="Segoe UI" panose="020B0502040204020203" pitchFamily="34" charset="0"/>
                    <a:cs typeface="Segoe UI" panose="020B0502040204020203" pitchFamily="34" charset="0"/>
                  </a:rPr>
                  <a:t> of </a:t>
                </a:r>
                <a14:m>
                  <m:oMath xmlns:m="http://schemas.openxmlformats.org/officeDocument/2006/math">
                    <m:r>
                      <a:rPr lang="en-US" i="1">
                        <a:latin typeface="Cambria Math" panose="02040503050406030204" pitchFamily="18" charset="0"/>
                        <a:cs typeface="Segoe UI" panose="020B0502040204020203" pitchFamily="34" charset="0"/>
                      </a:rPr>
                      <m:t>𝑓</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e>
                    </m:d>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Imaginary component</a:t>
                </a:r>
                <a:r>
                  <a:rPr lang="en-GB" dirty="0">
                    <a:ea typeface="Segoe UI" panose="020B0502040204020203" pitchFamily="34" charset="0"/>
                    <a:cs typeface="Segoe UI" panose="020B0502040204020203" pitchFamily="34" charset="0"/>
                  </a:rPr>
                  <a:t> is </a:t>
                </a:r>
                <a:r>
                  <a:rPr lang="en-GB" b="1" dirty="0">
                    <a:ea typeface="Segoe UI" panose="020B0502040204020203" pitchFamily="34" charset="0"/>
                    <a:cs typeface="Segoe UI" panose="020B0502040204020203" pitchFamily="34" charset="0"/>
                  </a:rPr>
                  <a:t>phase</a:t>
                </a:r>
                <a:r>
                  <a:rPr lang="en-GB" dirty="0">
                    <a:ea typeface="Segoe UI" panose="020B0502040204020203" pitchFamily="34" charset="0"/>
                    <a:cs typeface="Segoe UI" panose="020B0502040204020203"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Segoe UI" panose="020B0502040204020203" pitchFamily="34" charset="0"/>
                      </a:rPr>
                      <m:t>𝜃</m:t>
                    </m:r>
                  </m:oMath>
                </a14:m>
                <a:r>
                  <a:rPr lang="en-GB" dirty="0">
                    <a:ea typeface="Segoe UI" panose="020B0502040204020203" pitchFamily="34" charset="0"/>
                    <a:cs typeface="Segoe UI" panose="020B0502040204020203" pitchFamily="34" charset="0"/>
                  </a:rPr>
                  <a:t>, 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a:p>
                <a:pPr lvl="1"/>
                <a:r>
                  <a:rPr lang="en-GB" b="1" dirty="0">
                    <a:ea typeface="Segoe UI" panose="020B0502040204020203" pitchFamily="34" charset="0"/>
                    <a:cs typeface="Segoe UI" panose="020B0502040204020203" pitchFamily="34" charset="0"/>
                  </a:rPr>
                  <a:t>Magnitude</a:t>
                </a:r>
                <a:r>
                  <a:rPr lang="en-GB" dirty="0">
                    <a:ea typeface="Segoe UI" panose="020B0502040204020203" pitchFamily="34" charset="0"/>
                    <a:cs typeface="Segoe UI" panose="020B0502040204020203" pitchFamily="34" charset="0"/>
                  </a:rPr>
                  <a:t> of the complex number is the </a:t>
                </a:r>
                <a:r>
                  <a:rPr lang="en-GB" b="1" dirty="0">
                    <a:ea typeface="Segoe UI" panose="020B0502040204020203" pitchFamily="34" charset="0"/>
                    <a:cs typeface="Segoe UI" panose="020B0502040204020203" pitchFamily="34" charset="0"/>
                  </a:rPr>
                  <a:t>signal amplitude </a:t>
                </a:r>
                <a:r>
                  <a:rPr lang="en-GB" dirty="0">
                    <a:ea typeface="Segoe UI" panose="020B0502040204020203" pitchFamily="34" charset="0"/>
                    <a:cs typeface="Segoe UI" panose="020B0502040204020203" pitchFamily="34" charset="0"/>
                  </a:rPr>
                  <a:t>at frequency </a:t>
                </a:r>
                <a14:m>
                  <m:oMath xmlns:m="http://schemas.openxmlformats.org/officeDocument/2006/math">
                    <m:r>
                      <a:rPr lang="en-GB" i="1" dirty="0">
                        <a:latin typeface="Cambria Math" panose="02040503050406030204" pitchFamily="18" charset="0"/>
                        <a:ea typeface="Cambria Math" panose="02040503050406030204" pitchFamily="18" charset="0"/>
                        <a:cs typeface="Segoe UI" panose="020B0502040204020203" pitchFamily="34" charset="0"/>
                      </a:rPr>
                      <m:t>𝜔</m:t>
                    </m:r>
                  </m:oMath>
                </a14:m>
                <a:r>
                  <a:rPr lang="en-GB" dirty="0">
                    <a:ea typeface="Segoe UI" panose="020B0502040204020203" pitchFamily="34" charset="0"/>
                    <a:cs typeface="Segoe UI" panose="020B0502040204020203" pitchFamily="34" charset="0"/>
                  </a:rPr>
                  <a:t> </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187938" cy="5416421"/>
              </a:xfrm>
              <a:blipFill>
                <a:blip r:embed="rId4"/>
                <a:stretch>
                  <a:fillRect l="-1781" t="-19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40ADD14-91B9-4386-97E1-8449DF2724DC}"/>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6" name="Straight Connector 5">
            <a:extLst>
              <a:ext uri="{FF2B5EF4-FFF2-40B4-BE49-F238E27FC236}">
                <a16:creationId xmlns:a16="http://schemas.microsoft.com/office/drawing/2014/main" id="{5730EF95-5DB6-4B40-A048-FEC1BE62BC97}"/>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780549" y="6241407"/>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737356" y="4936014"/>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13771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61A3-D767-BA37-929C-74989D201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04600-1536-536C-964B-4307A21424B4}"/>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EBE72125-A4DD-873E-8E53-FA3F717B2CE7}"/>
                  </a:ext>
                </a:extLst>
              </p:cNvPr>
              <p:cNvSpPr>
                <a:spLocks noGrp="1"/>
              </p:cNvSpPr>
              <p:nvPr>
                <p:ph sz="quarter" idx="10"/>
              </p:nvPr>
            </p:nvSpPr>
            <p:spPr>
              <a:xfrm>
                <a:off x="333375" y="1194318"/>
                <a:ext cx="7073435" cy="5416421"/>
              </a:xfrm>
            </p:spPr>
            <p:txBody>
              <a:bodyPr>
                <a:normAutofit fontScale="92500"/>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3"/>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Apply Euler’s formula, </a:t>
                </a:r>
              </a:p>
              <a:p>
                <a:pPr marL="0" indent="0">
                  <a:buNone/>
                </a:pP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𝑒</m:t>
                          </m:r>
                        </m:e>
                        <m:sup>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𝑥</m:t>
                          </m:r>
                        </m:sup>
                      </m:sSup>
                      <m:r>
                        <a:rPr lang="en-US" sz="2400" b="0" i="1" smtClean="0">
                          <a:latin typeface="Cambria Math" panose="02040503050406030204" pitchFamily="18" charset="0"/>
                          <a:cs typeface="Segoe UI" panose="020B0502040204020203" pitchFamily="34" charset="0"/>
                        </a:rPr>
                        <m:t>=</m:t>
                      </m:r>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cos</m:t>
                          </m:r>
                        </m:fName>
                        <m:e>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𝑥</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 </m:t>
                      </m:r>
                      <m:r>
                        <m:rPr>
                          <m:sty m:val="p"/>
                        </m:rPr>
                        <a:rPr lang="en-US" sz="2400" b="0" i="0" smtClean="0">
                          <a:latin typeface="Cambria Math" panose="02040503050406030204" pitchFamily="18" charset="0"/>
                          <a:cs typeface="Segoe UI" panose="020B0502040204020203" pitchFamily="34" charset="0"/>
                        </a:rPr>
                        <m:t>sin</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𝑥</m:t>
                      </m:r>
                      <m:r>
                        <a:rPr lang="en-US" sz="2400" b="0" i="1" smtClean="0">
                          <a:latin typeface="Cambria Math" panose="02040503050406030204" pitchFamily="18" charset="0"/>
                          <a:cs typeface="Segoe UI" panose="020B0502040204020203" pitchFamily="34" charset="0"/>
                        </a:rPr>
                        <m:t>)</m:t>
                      </m:r>
                    </m:oMath>
                  </m:oMathPara>
                </a14:m>
                <a:endParaRPr lang="en-GB" sz="2400" dirty="0">
                  <a:ea typeface="Segoe UI" panose="020B0502040204020203" pitchFamily="34" charset="0"/>
                  <a:cs typeface="Segoe UI" panose="020B0502040204020203" pitchFamily="34" charset="0"/>
                </a:endParaRPr>
              </a:p>
              <a:p>
                <a:pPr marL="457200" lvl="1" indent="0">
                  <a:buNone/>
                </a:pPr>
                <a:r>
                  <a:rPr lang="en-GB" sz="2000" dirty="0">
                    <a:ea typeface="Segoe UI" panose="020B0502040204020203" pitchFamily="34" charset="0"/>
                    <a:cs typeface="Segoe UI" panose="020B0502040204020203" pitchFamily="34" charset="0"/>
                  </a:rPr>
                  <a:t>And,</a:t>
                </a:r>
              </a:p>
              <a:p>
                <a:pPr marL="0" indent="0">
                  <a:buNone/>
                </a:pPr>
                <a14:m>
                  <m:oMathPara xmlns:m="http://schemas.openxmlformats.org/officeDocument/2006/math">
                    <m:oMathParaPr>
                      <m:jc m:val="centerGroup"/>
                    </m:oMathParaPr>
                    <m:oMath xmlns:m="http://schemas.openxmlformats.org/officeDocument/2006/math">
                      <m:acc>
                        <m:accPr>
                          <m:chr m:val="̂"/>
                          <m:ctrlPr>
                            <a:rPr lang="en-GB" sz="2400" i="1">
                              <a:latin typeface="Cambria Math" panose="02040503050406030204" pitchFamily="18" charset="0"/>
                              <a:cs typeface="Segoe UI" panose="020B0502040204020203" pitchFamily="34" charset="0"/>
                            </a:rPr>
                          </m:ctrlPr>
                        </m:accPr>
                        <m:e>
                          <m:r>
                            <a:rPr lang="en-US" sz="2400" i="1">
                              <a:latin typeface="Cambria Math" panose="02040503050406030204" pitchFamily="18" charset="0"/>
                              <a:cs typeface="Segoe UI" panose="020B0502040204020203" pitchFamily="34" charset="0"/>
                            </a:rPr>
                            <m:t>𝑓</m:t>
                          </m:r>
                        </m:e>
                      </m:acc>
                      <m:d>
                        <m:dPr>
                          <m:ctrlPr>
                            <a:rPr lang="en-GB" sz="2400" i="1">
                              <a:latin typeface="Cambria Math" panose="02040503050406030204" pitchFamily="18" charset="0"/>
                              <a:cs typeface="Segoe UI" panose="020B0502040204020203" pitchFamily="34" charset="0"/>
                            </a:rPr>
                          </m:ctrlPr>
                        </m:dPr>
                        <m:e>
                          <m:r>
                            <a:rPr lang="en-GB"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i="1">
                          <a:latin typeface="Cambria Math" panose="02040503050406030204" pitchFamily="18" charset="0"/>
                          <a:cs typeface="Segoe UI" panose="020B0502040204020203" pitchFamily="34" charset="0"/>
                        </a:rPr>
                        <m:t>=</m:t>
                      </m:r>
                      <m:nary>
                        <m:naryPr>
                          <m:ctrlPr>
                            <a:rPr lang="en-US" sz="2400" i="1">
                              <a:latin typeface="Cambria Math" panose="02040503050406030204" pitchFamily="18" charset="0"/>
                              <a:cs typeface="Segoe UI" panose="020B0502040204020203" pitchFamily="34" charset="0"/>
                            </a:rPr>
                          </m:ctrlPr>
                        </m:naryPr>
                        <m:sub>
                          <m:r>
                            <m:rPr>
                              <m:brk m:alnAt="23"/>
                            </m:rP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m:t>
                          </m:r>
                        </m:sub>
                        <m:sup>
                          <m:r>
                            <a:rPr lang="en-US" sz="2400" i="1">
                              <a:latin typeface="Cambria Math" panose="02040503050406030204" pitchFamily="18" charset="0"/>
                              <a:ea typeface="Cambria Math" panose="02040503050406030204" pitchFamily="18" charset="0"/>
                              <a:cs typeface="Segoe UI" panose="020B0502040204020203" pitchFamily="34" charset="0"/>
                            </a:rPr>
                            <m:t>∞</m:t>
                          </m:r>
                        </m:sup>
                        <m:e>
                          <m:r>
                            <a:rPr lang="en-US" sz="2400" i="1">
                              <a:latin typeface="Cambria Math" panose="02040503050406030204" pitchFamily="18" charset="0"/>
                              <a:cs typeface="Segoe UI" panose="020B0502040204020203" pitchFamily="34" charset="0"/>
                            </a:rPr>
                            <m:t>𝑓</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r>
                            <a:rPr lang="en-US" sz="2400" b="0" i="1" smtClean="0">
                              <a:latin typeface="Cambria Math" panose="02040503050406030204" pitchFamily="18" charset="0"/>
                              <a:cs typeface="Segoe UI" panose="020B0502040204020203" pitchFamily="34" charset="0"/>
                            </a:rPr>
                            <m:t>(</m:t>
                          </m:r>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cos</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e>
                          </m:func>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𝑖</m:t>
                          </m:r>
                          <m:func>
                            <m:funcPr>
                              <m:ctrlPr>
                                <a:rPr lang="en-US" sz="240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2</m:t>
                                  </m:r>
                                  <m:r>
                                    <a:rPr lang="en-US" sz="2400" i="1">
                                      <a:latin typeface="Cambria Math" panose="02040503050406030204" pitchFamily="18" charset="0"/>
                                      <a:ea typeface="Cambria Math" panose="02040503050406030204" pitchFamily="18" charset="0"/>
                                      <a:cs typeface="Segoe UI" panose="020B0502040204020203" pitchFamily="34" charset="0"/>
                                    </a:rPr>
                                    <m:t>𝜋</m:t>
                                  </m:r>
                                  <m:r>
                                    <a:rPr lang="en-US" sz="2400" i="1">
                                      <a:latin typeface="Cambria Math" panose="02040503050406030204" pitchFamily="18" charset="0"/>
                                      <a:ea typeface="Cambria Math" panose="02040503050406030204" pitchFamily="18" charset="0"/>
                                      <a:cs typeface="Segoe UI" panose="020B0502040204020203" pitchFamily="34" charset="0"/>
                                    </a:rPr>
                                    <m:t>𝑥</m:t>
                                  </m:r>
                                  <m:r>
                                    <a:rPr lang="en-US" sz="2400" i="1">
                                      <a:latin typeface="Cambria Math" panose="02040503050406030204" pitchFamily="18" charset="0"/>
                                      <a:ea typeface="Cambria Math" panose="02040503050406030204" pitchFamily="18" charset="0"/>
                                      <a:cs typeface="Segoe UI" panose="020B0502040204020203" pitchFamily="34" charset="0"/>
                                    </a:rPr>
                                    <m:t>𝜔</m:t>
                                  </m:r>
                                </m:e>
                              </m:d>
                              <m:r>
                                <a:rPr lang="en-US" sz="2400" b="0" i="1" smtClean="0">
                                  <a:latin typeface="Cambria Math" panose="02040503050406030204" pitchFamily="18" charset="0"/>
                                  <a:cs typeface="Segoe UI" panose="020B0502040204020203" pitchFamily="34" charset="0"/>
                                </a:rPr>
                                <m:t>)</m:t>
                              </m:r>
                            </m:e>
                          </m:func>
                          <m:r>
                            <a:rPr lang="en-US" sz="2400" b="0" i="1" smtClean="0">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𝑑𝑥</m:t>
                          </m:r>
                        </m:e>
                      </m:nary>
                    </m:oMath>
                  </m:oMathPara>
                </a14:m>
                <a:endParaRPr lang="en-US" sz="2400" dirty="0">
                  <a:cs typeface="Segoe UI" panose="020B0502040204020203" pitchFamily="34" charset="0"/>
                </a:endParaRPr>
              </a:p>
              <a:p>
                <a:r>
                  <a:rPr lang="en-US" dirty="0">
                    <a:ea typeface="Segoe UI" panose="020B0502040204020203" pitchFamily="34" charset="0"/>
                    <a:cs typeface="Segoe UI" panose="020B0502040204020203" pitchFamily="34" charset="0"/>
                  </a:rPr>
                  <a:t>Signal at frequency </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𝜔</m:t>
                    </m:r>
                  </m:oMath>
                </a14:m>
                <a:r>
                  <a:rPr lang="en-US" dirty="0">
                    <a:ea typeface="Segoe UI" panose="020B0502040204020203" pitchFamily="34" charset="0"/>
                    <a:cs typeface="Segoe UI" panose="020B0502040204020203" pitchFamily="34" charset="0"/>
                  </a:rPr>
                  <a:t> is the linear superposition of cosine and complex (phase) sine components</a:t>
                </a:r>
                <a:endParaRPr lang="en-GB" dirty="0">
                  <a:ea typeface="Segoe UI" panose="020B0502040204020203" pitchFamily="34" charset="0"/>
                  <a:cs typeface="Segoe UI" panose="020B0502040204020203" pitchFamily="34" charset="0"/>
                </a:endParaRPr>
              </a:p>
              <a:p>
                <a:pPr marL="0" indent="0">
                  <a:buNone/>
                </a:pPr>
                <a:endParaRPr lang="en-GB" dirty="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EBE72125-A4DD-873E-8E53-FA3F717B2CE7}"/>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4"/>
                <a:stretch>
                  <a:fillRect l="-1552" t="-16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1359628-7ED1-4C33-03DB-0303B557481C}"/>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8EF2271E-D69C-DD9C-DC77-76D0DB522C8A}"/>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pic>
        <p:nvPicPr>
          <p:cNvPr id="3" name="Picture 2">
            <a:extLst>
              <a:ext uri="{FF2B5EF4-FFF2-40B4-BE49-F238E27FC236}">
                <a16:creationId xmlns:a16="http://schemas.microsoft.com/office/drawing/2014/main" id="{F00E800A-BD72-11E3-B3E0-5FF85D3C9AF2}"/>
              </a:ext>
            </a:extLst>
          </p:cNvPr>
          <p:cNvPicPr>
            <a:picLocks noChangeAspect="1"/>
          </p:cNvPicPr>
          <p:nvPr/>
        </p:nvPicPr>
        <p:blipFill>
          <a:blip r:embed="rId5"/>
          <a:stretch>
            <a:fillRect/>
          </a:stretch>
        </p:blipFill>
        <p:spPr>
          <a:xfrm>
            <a:off x="7521313" y="1044631"/>
            <a:ext cx="3733767" cy="3811555"/>
          </a:xfrm>
          <a:prstGeom prst="rect">
            <a:avLst/>
          </a:prstGeom>
        </p:spPr>
      </p:pic>
      <p:cxnSp>
        <p:nvCxnSpPr>
          <p:cNvPr id="5" name="Straight Connector 4">
            <a:extLst>
              <a:ext uri="{FF2B5EF4-FFF2-40B4-BE49-F238E27FC236}">
                <a16:creationId xmlns:a16="http://schemas.microsoft.com/office/drawing/2014/main" id="{8F177826-7CA5-D2BC-DEBA-425965CCD6FE}"/>
              </a:ext>
            </a:extLst>
          </p:cNvPr>
          <p:cNvCxnSpPr/>
          <p:nvPr/>
        </p:nvCxnSpPr>
        <p:spPr>
          <a:xfrm>
            <a:off x="8850702" y="2092303"/>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A0A87A-0CA7-C360-B940-4CF810C8B858}"/>
              </a:ext>
            </a:extLst>
          </p:cNvPr>
          <p:cNvCxnSpPr>
            <a:cxnSpLocks/>
          </p:cNvCxnSpPr>
          <p:nvPr/>
        </p:nvCxnSpPr>
        <p:spPr>
          <a:xfrm>
            <a:off x="9961418" y="3613858"/>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5A8494-FF2F-4A50-6FF0-78DAB5FD9FA2}"/>
              </a:ext>
            </a:extLst>
          </p:cNvPr>
          <p:cNvSpPr txBox="1"/>
          <p:nvPr/>
        </p:nvSpPr>
        <p:spPr>
          <a:xfrm rot="5400000">
            <a:off x="10710260" y="2634021"/>
            <a:ext cx="1794570" cy="461665"/>
          </a:xfrm>
          <a:prstGeom prst="rect">
            <a:avLst/>
          </a:prstGeom>
          <a:noFill/>
        </p:spPr>
        <p:txBody>
          <a:bodyPr wrap="square" rtlCol="0">
            <a:spAutoFit/>
          </a:bodyPr>
          <a:lstStyle/>
          <a:p>
            <a:pPr algn="ctr"/>
            <a:r>
              <a:rPr lang="en-US" sz="2400" dirty="0"/>
              <a:t>Amplitude</a:t>
            </a:r>
          </a:p>
        </p:txBody>
      </p:sp>
    </p:spTree>
    <p:extLst>
      <p:ext uri="{BB962C8B-B14F-4D97-AF65-F5344CB8AC3E}">
        <p14:creationId xmlns:p14="http://schemas.microsoft.com/office/powerpoint/2010/main" val="262354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FCF72-7BFF-9DDC-CBED-6CE70BB8432B}"/>
              </a:ext>
            </a:extLst>
          </p:cNvPr>
          <p:cNvPicPr>
            <a:picLocks noChangeAspect="1"/>
          </p:cNvPicPr>
          <p:nvPr/>
        </p:nvPicPr>
        <p:blipFill>
          <a:blip r:embed="rId3"/>
          <a:stretch>
            <a:fillRect/>
          </a:stretch>
        </p:blipFill>
        <p:spPr>
          <a:xfrm>
            <a:off x="7406810" y="1079400"/>
            <a:ext cx="3733767" cy="3811555"/>
          </a:xfrm>
          <a:prstGeom prst="rect">
            <a:avLst/>
          </a:prstGeom>
        </p:spPr>
      </p:pic>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7073435" cy="5416421"/>
              </a:xfrm>
            </p:spPr>
            <p:txBody>
              <a:bodyPr>
                <a:normAutofit/>
              </a:bodyPr>
              <a:lstStyle/>
              <a:p>
                <a:pPr marL="0" indent="0">
                  <a:buNone/>
                </a:pPr>
                <a:r>
                  <a:rPr lang="en-GB" dirty="0">
                    <a:ea typeface="Segoe UI" panose="020B0502040204020203" pitchFamily="34" charset="0"/>
                    <a:cs typeface="Segoe UI" panose="020B0502040204020203" pitchFamily="34" charset="0"/>
                  </a:rPr>
                  <a:t>We can decompose an image into frequency components using a </a:t>
                </a:r>
                <a:r>
                  <a:rPr lang="en-GB" b="1" dirty="0">
                    <a:ea typeface="Segoe UI" panose="020B0502040204020203" pitchFamily="34" charset="0"/>
                    <a:cs typeface="Segoe UI" panose="020B0502040204020203" pitchFamily="34" charset="0"/>
                    <a:hlinkClick r:id="rId4"/>
                  </a:rPr>
                  <a:t>Fourier transform</a:t>
                </a:r>
                <a:endParaRPr lang="en-GB" b="1"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Fourier transform decomposes a signal into frequency components</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d>
                      <m:r>
                        <a:rPr lang="en-US" b="0" i="1" smtClean="0">
                          <a:latin typeface="Cambria Math" panose="02040503050406030204" pitchFamily="18" charset="0"/>
                          <a:cs typeface="Segoe UI" panose="020B0502040204020203" pitchFamily="34" charset="0"/>
                        </a:rPr>
                        <m:t>=</m:t>
                      </m:r>
                      <m:nary>
                        <m:naryPr>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r>
                            <a:rPr lang="en-US" b="0" i="1" smtClean="0">
                              <a:latin typeface="Cambria Math" panose="02040503050406030204" pitchFamily="18" charset="0"/>
                              <a:cs typeface="Segoe UI" panose="020B0502040204020203" pitchFamily="34" charset="0"/>
                            </a:rPr>
                            <m:t> </m:t>
                          </m:r>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𝑖𝑥</m:t>
                              </m:r>
                              <m:r>
                                <a:rPr lang="en-US" b="0" i="1" smtClean="0">
                                  <a:latin typeface="Cambria Math" panose="02040503050406030204" pitchFamily="18" charset="0"/>
                                  <a:ea typeface="Cambria Math" panose="02040503050406030204" pitchFamily="18" charset="0"/>
                                  <a:cs typeface="Segoe UI" panose="020B0502040204020203" pitchFamily="34" charset="0"/>
                                </a:rPr>
                                <m:t>𝜔</m:t>
                              </m:r>
                            </m:sup>
                          </m:sSup>
                          <m:r>
                            <a:rPr lang="en-US" b="0" i="1" smtClean="0">
                              <a:latin typeface="Cambria Math" panose="02040503050406030204" pitchFamily="18" charset="0"/>
                              <a:cs typeface="Segoe UI" panose="020B0502040204020203" pitchFamily="34" charset="0"/>
                            </a:rPr>
                            <m:t>𝑑𝑥</m:t>
                          </m:r>
                        </m:e>
                      </m:nary>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For our purposes, we mostly care about the </a:t>
                </a:r>
                <a:r>
                  <a:rPr lang="en-GB" b="1" dirty="0">
                    <a:ea typeface="Segoe UI" panose="020B0502040204020203" pitchFamily="34" charset="0"/>
                    <a:cs typeface="Segoe UI" panose="020B0502040204020203" pitchFamily="34" charset="0"/>
                  </a:rPr>
                  <a:t>power spectrum</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r>
                                <a:rPr lang="en-US" i="1">
                                  <a:latin typeface="Cambria Math" panose="02040503050406030204" pitchFamily="18" charset="0"/>
                                  <a:ea typeface="Cambria Math" panose="02040503050406030204" pitchFamily="18" charset="0"/>
                                  <a:cs typeface="Segoe UI" panose="020B0502040204020203" pitchFamily="34" charset="0"/>
                                </a:rPr>
                                <m:t>𝜔</m:t>
                              </m:r>
                            </m:sub>
                          </m:sSub>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r>
                        <a:rPr lang="en-US" i="1">
                          <a:latin typeface="Cambria Math" panose="02040503050406030204" pitchFamily="18" charset="0"/>
                          <a:cs typeface="Segoe UI" panose="020B0502040204020203" pitchFamily="34" charset="0"/>
                        </a:rPr>
                        <m:t>≜</m:t>
                      </m:r>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e>
                          </m:d>
                        </m:e>
                        <m:sup>
                          <m:r>
                            <a:rPr lang="en-US" i="1">
                              <a:latin typeface="Cambria Math" panose="02040503050406030204" pitchFamily="18" charset="0"/>
                              <a:cs typeface="Segoe UI" panose="020B0502040204020203" pitchFamily="34" charset="0"/>
                            </a:rPr>
                            <m:t>2</m:t>
                          </m:r>
                        </m:sup>
                      </m:sSup>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Power spectrum depends on magnitude only, not phase</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7073435" cy="5416421"/>
              </a:xfrm>
              <a:blipFill>
                <a:blip r:embed="rId5"/>
                <a:stretch>
                  <a:fillRect l="-1810" t="-191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730EF95-5DB6-4B40-A048-FEC1BE62BC97}"/>
              </a:ext>
            </a:extLst>
          </p:cNvPr>
          <p:cNvCxnSpPr/>
          <p:nvPr/>
        </p:nvCxnSpPr>
        <p:spPr>
          <a:xfrm>
            <a:off x="8736199" y="2127072"/>
            <a:ext cx="301845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4AE902-8E07-4EEB-A893-578164BF9A73}"/>
              </a:ext>
            </a:extLst>
          </p:cNvPr>
          <p:cNvCxnSpPr>
            <a:cxnSpLocks/>
          </p:cNvCxnSpPr>
          <p:nvPr/>
        </p:nvCxnSpPr>
        <p:spPr>
          <a:xfrm>
            <a:off x="9846915" y="3648627"/>
            <a:ext cx="190773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F4D1F5-FDB5-41A1-B1E0-653DF59DE9E0}"/>
              </a:ext>
            </a:extLst>
          </p:cNvPr>
          <p:cNvSpPr txBox="1"/>
          <p:nvPr/>
        </p:nvSpPr>
        <p:spPr>
          <a:xfrm rot="5400000">
            <a:off x="10595757" y="2668790"/>
            <a:ext cx="1794570" cy="461665"/>
          </a:xfrm>
          <a:prstGeom prst="rect">
            <a:avLst/>
          </a:prstGeom>
          <a:noFill/>
        </p:spPr>
        <p:txBody>
          <a:bodyPr wrap="square" rtlCol="0">
            <a:spAutoFit/>
          </a:bodyPr>
          <a:lstStyle/>
          <a:p>
            <a:pPr algn="ctr"/>
            <a:r>
              <a:rPr lang="en-US" sz="2400" dirty="0"/>
              <a:t>Amplitude</a:t>
            </a:r>
          </a:p>
        </p:txBody>
      </p:sp>
      <p:sp>
        <p:nvSpPr>
          <p:cNvPr id="10" name="TextBox 9">
            <a:extLst>
              <a:ext uri="{FF2B5EF4-FFF2-40B4-BE49-F238E27FC236}">
                <a16:creationId xmlns:a16="http://schemas.microsoft.com/office/drawing/2014/main" id="{95BF9D45-8C29-4896-B438-6BF0FF3DA4AF}"/>
              </a:ext>
            </a:extLst>
          </p:cNvPr>
          <p:cNvSpPr txBox="1"/>
          <p:nvPr/>
        </p:nvSpPr>
        <p:spPr>
          <a:xfrm>
            <a:off x="7666046" y="6276176"/>
            <a:ext cx="3398439" cy="369332"/>
          </a:xfrm>
          <a:prstGeom prst="rect">
            <a:avLst/>
          </a:prstGeom>
          <a:noFill/>
        </p:spPr>
        <p:txBody>
          <a:bodyPr wrap="square" rtlCol="0">
            <a:spAutoFit/>
          </a:bodyPr>
          <a:lstStyle/>
          <a:p>
            <a:pPr algn="ctr"/>
            <a:r>
              <a:rPr lang="en-US" dirty="0"/>
              <a:t>Credit, Wikipedia commons</a:t>
            </a:r>
            <a:endParaRPr lang="en-US" dirty="0">
              <a:latin typeface="Symbol" panose="05050102010706020507" pitchFamily="18" charset="2"/>
            </a:endParaRPr>
          </a:p>
        </p:txBody>
      </p:sp>
      <p:sp>
        <p:nvSpPr>
          <p:cNvPr id="12" name="TextBox 11">
            <a:extLst>
              <a:ext uri="{FF2B5EF4-FFF2-40B4-BE49-F238E27FC236}">
                <a16:creationId xmlns:a16="http://schemas.microsoft.com/office/drawing/2014/main" id="{E6A9AFCA-0317-4DBC-A71C-9D4FF15EF192}"/>
              </a:ext>
            </a:extLst>
          </p:cNvPr>
          <p:cNvSpPr txBox="1"/>
          <p:nvPr/>
        </p:nvSpPr>
        <p:spPr>
          <a:xfrm>
            <a:off x="7622853" y="4970783"/>
            <a:ext cx="4454644" cy="1200329"/>
          </a:xfrm>
          <a:prstGeom prst="rect">
            <a:avLst/>
          </a:prstGeom>
          <a:noFill/>
        </p:spPr>
        <p:txBody>
          <a:bodyPr wrap="square" rtlCol="0">
            <a:spAutoFit/>
          </a:bodyPr>
          <a:lstStyle/>
          <a:p>
            <a:r>
              <a:rPr lang="en-US" sz="2400" dirty="0"/>
              <a:t>Two sinusoidal signals with identical frequency and amplitude, phase shifted by </a:t>
            </a:r>
            <a:r>
              <a:rPr lang="en-US" sz="2400" dirty="0">
                <a:latin typeface="Symbol" panose="05050102010706020507" pitchFamily="18" charset="2"/>
              </a:rPr>
              <a:t>q</a:t>
            </a:r>
          </a:p>
        </p:txBody>
      </p:sp>
    </p:spTree>
    <p:extLst>
      <p:ext uri="{BB962C8B-B14F-4D97-AF65-F5344CB8AC3E}">
        <p14:creationId xmlns:p14="http://schemas.microsoft.com/office/powerpoint/2010/main" val="3997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Convolution in 1-d, and 2-d</a:t>
            </a:r>
          </a:p>
          <a:p>
            <a:r>
              <a:rPr lang="en-US" dirty="0">
                <a:ea typeface="Segoe UI" panose="020B0502040204020203" pitchFamily="34" charset="0"/>
                <a:cs typeface="Segoe UI" panose="020B0502040204020203" pitchFamily="34" charset="0"/>
              </a:rPr>
              <a:t>Applying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Fourier transform and frequency components of images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Importance of scale and application of multiscale image pyramids</a:t>
            </a:r>
          </a:p>
          <a:p>
            <a:endParaRPr lang="en-US" dirty="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Image Filtering  </a:t>
            </a:r>
          </a:p>
        </p:txBody>
      </p:sp>
    </p:spTree>
    <p:extLst>
      <p:ext uri="{BB962C8B-B14F-4D97-AF65-F5344CB8AC3E}">
        <p14:creationId xmlns:p14="http://schemas.microsoft.com/office/powerpoint/2010/main" val="23251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7"/>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single frequency signals and their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4A2C74D-928D-4EC4-8F38-60D8C83DF2A3}"/>
              </a:ext>
            </a:extLst>
          </p:cNvPr>
          <p:cNvPicPr>
            <a:picLocks noChangeAspect="1"/>
          </p:cNvPicPr>
          <p:nvPr/>
        </p:nvPicPr>
        <p:blipFill>
          <a:blip r:embed="rId3"/>
          <a:stretch>
            <a:fillRect/>
          </a:stretch>
        </p:blipFill>
        <p:spPr>
          <a:xfrm>
            <a:off x="918882" y="1488142"/>
            <a:ext cx="3366247" cy="2638087"/>
          </a:xfrm>
          <a:prstGeom prst="rect">
            <a:avLst/>
          </a:prstGeom>
        </p:spPr>
      </p:pic>
      <p:pic>
        <p:nvPicPr>
          <p:cNvPr id="7" name="Picture 6">
            <a:extLst>
              <a:ext uri="{FF2B5EF4-FFF2-40B4-BE49-F238E27FC236}">
                <a16:creationId xmlns:a16="http://schemas.microsoft.com/office/drawing/2014/main" id="{FE9C23A8-E200-4447-A876-6D16633C75F9}"/>
              </a:ext>
            </a:extLst>
          </p:cNvPr>
          <p:cNvPicPr>
            <a:picLocks noChangeAspect="1"/>
          </p:cNvPicPr>
          <p:nvPr/>
        </p:nvPicPr>
        <p:blipFill>
          <a:blip r:embed="rId4"/>
          <a:stretch>
            <a:fillRect/>
          </a:stretch>
        </p:blipFill>
        <p:spPr>
          <a:xfrm>
            <a:off x="1030940" y="4189683"/>
            <a:ext cx="3285566" cy="2607025"/>
          </a:xfrm>
          <a:prstGeom prst="rect">
            <a:avLst/>
          </a:prstGeom>
        </p:spPr>
      </p:pic>
      <p:pic>
        <p:nvPicPr>
          <p:cNvPr id="9" name="Picture 8">
            <a:extLst>
              <a:ext uri="{FF2B5EF4-FFF2-40B4-BE49-F238E27FC236}">
                <a16:creationId xmlns:a16="http://schemas.microsoft.com/office/drawing/2014/main" id="{27012171-62FB-4474-BEB6-0CFFC966806C}"/>
              </a:ext>
            </a:extLst>
          </p:cNvPr>
          <p:cNvPicPr>
            <a:picLocks noChangeAspect="1"/>
          </p:cNvPicPr>
          <p:nvPr/>
        </p:nvPicPr>
        <p:blipFill>
          <a:blip r:embed="rId5"/>
          <a:stretch>
            <a:fillRect/>
          </a:stretch>
        </p:blipFill>
        <p:spPr>
          <a:xfrm>
            <a:off x="6234953" y="1488142"/>
            <a:ext cx="3316499" cy="2595007"/>
          </a:xfrm>
          <a:prstGeom prst="rect">
            <a:avLst/>
          </a:prstGeom>
        </p:spPr>
      </p:pic>
      <p:pic>
        <p:nvPicPr>
          <p:cNvPr id="14" name="Picture 13">
            <a:extLst>
              <a:ext uri="{FF2B5EF4-FFF2-40B4-BE49-F238E27FC236}">
                <a16:creationId xmlns:a16="http://schemas.microsoft.com/office/drawing/2014/main" id="{70FC81A7-72B0-4046-8887-7DE286EA8ACC}"/>
              </a:ext>
            </a:extLst>
          </p:cNvPr>
          <p:cNvPicPr>
            <a:picLocks noChangeAspect="1"/>
          </p:cNvPicPr>
          <p:nvPr/>
        </p:nvPicPr>
        <p:blipFill>
          <a:blip r:embed="rId6"/>
          <a:stretch>
            <a:fillRect/>
          </a:stretch>
        </p:blipFill>
        <p:spPr>
          <a:xfrm>
            <a:off x="6351494" y="4141106"/>
            <a:ext cx="3316499" cy="2655602"/>
          </a:xfrm>
          <a:prstGeom prst="rect">
            <a:avLst/>
          </a:prstGeom>
        </p:spPr>
      </p:pic>
      <p:sp>
        <p:nvSpPr>
          <p:cNvPr id="3" name="TextBox 2">
            <a:extLst>
              <a:ext uri="{FF2B5EF4-FFF2-40B4-BE49-F238E27FC236}">
                <a16:creationId xmlns:a16="http://schemas.microsoft.com/office/drawing/2014/main" id="{7971C7D9-3B58-0C70-45F9-3A5B5A27F0CF}"/>
              </a:ext>
            </a:extLst>
          </p:cNvPr>
          <p:cNvSpPr txBox="1"/>
          <p:nvPr/>
        </p:nvSpPr>
        <p:spPr>
          <a:xfrm rot="5400000">
            <a:off x="9361519" y="2379108"/>
            <a:ext cx="2320352" cy="830997"/>
          </a:xfrm>
          <a:prstGeom prst="rect">
            <a:avLst/>
          </a:prstGeom>
          <a:noFill/>
        </p:spPr>
        <p:txBody>
          <a:bodyPr wrap="square" rtlCol="0">
            <a:spAutoFit/>
          </a:bodyPr>
          <a:lstStyle/>
          <a:p>
            <a:pPr algn="ctr"/>
            <a:r>
              <a:rPr lang="en-US" sz="2400" dirty="0"/>
              <a:t>Phase shifted signal</a:t>
            </a:r>
          </a:p>
        </p:txBody>
      </p:sp>
      <p:sp>
        <p:nvSpPr>
          <p:cNvPr id="5" name="TextBox 4">
            <a:extLst>
              <a:ext uri="{FF2B5EF4-FFF2-40B4-BE49-F238E27FC236}">
                <a16:creationId xmlns:a16="http://schemas.microsoft.com/office/drawing/2014/main" id="{0E0EDCED-54D9-7775-DA04-D01B92C26470}"/>
              </a:ext>
            </a:extLst>
          </p:cNvPr>
          <p:cNvSpPr txBox="1"/>
          <p:nvPr/>
        </p:nvSpPr>
        <p:spPr>
          <a:xfrm rot="5400000">
            <a:off x="9361519" y="4810008"/>
            <a:ext cx="2320352" cy="1200329"/>
          </a:xfrm>
          <a:prstGeom prst="rect">
            <a:avLst/>
          </a:prstGeom>
          <a:noFill/>
        </p:spPr>
        <p:txBody>
          <a:bodyPr wrap="square" rtlCol="0">
            <a:spAutoFit/>
          </a:bodyPr>
          <a:lstStyle/>
          <a:p>
            <a:pPr algn="ctr"/>
            <a:r>
              <a:rPr lang="en-US" sz="2400" dirty="0"/>
              <a:t>Power spectrum invariant to phase</a:t>
            </a:r>
          </a:p>
        </p:txBody>
      </p:sp>
    </p:spTree>
    <p:extLst>
      <p:ext uri="{BB962C8B-B14F-4D97-AF65-F5344CB8AC3E}">
        <p14:creationId xmlns:p14="http://schemas.microsoft.com/office/powerpoint/2010/main" val="168684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293034" y="1063133"/>
            <a:ext cx="11495147" cy="546032"/>
          </a:xfrm>
        </p:spPr>
        <p:txBody>
          <a:bodyPr>
            <a:normAutofit/>
          </a:bodyPr>
          <a:lstStyle/>
          <a:p>
            <a:pPr marL="0" indent="0">
              <a:buNone/>
            </a:pPr>
            <a:r>
              <a:rPr lang="en-US" dirty="0">
                <a:ea typeface="Segoe UI" panose="020B0502040204020203" pitchFamily="34" charset="0"/>
                <a:cs typeface="Segoe UI" panose="020B0502040204020203" pitchFamily="34" charset="0"/>
              </a:rPr>
              <a:t>Example of signal with two frequencies and the </a:t>
            </a:r>
            <a:r>
              <a:rPr lang="en-US" b="1" dirty="0">
                <a:ea typeface="Segoe UI" panose="020B0502040204020203" pitchFamily="34" charset="0"/>
                <a:cs typeface="Segoe UI" panose="020B0502040204020203" pitchFamily="34" charset="0"/>
              </a:rPr>
              <a:t>power spectrum</a:t>
            </a:r>
            <a:r>
              <a:rPr lang="en-US" dirty="0">
                <a:ea typeface="Segoe UI" panose="020B0502040204020203" pitchFamily="34" charset="0"/>
                <a:cs typeface="Segoe UI" panose="020B0502040204020203" pitchFamily="34" charset="0"/>
              </a:rPr>
              <a:t> </a:t>
            </a:r>
            <a:endParaRPr lang="en-GB" dirty="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6FACE98-D4C6-4A88-B916-52E223B56927}"/>
              </a:ext>
            </a:extLst>
          </p:cNvPr>
          <p:cNvPicPr>
            <a:picLocks noChangeAspect="1"/>
          </p:cNvPicPr>
          <p:nvPr/>
        </p:nvPicPr>
        <p:blipFill>
          <a:blip r:embed="rId3"/>
          <a:stretch>
            <a:fillRect/>
          </a:stretch>
        </p:blipFill>
        <p:spPr>
          <a:xfrm>
            <a:off x="486219" y="1888568"/>
            <a:ext cx="5284928" cy="4210415"/>
          </a:xfrm>
          <a:prstGeom prst="rect">
            <a:avLst/>
          </a:prstGeom>
        </p:spPr>
      </p:pic>
      <p:pic>
        <p:nvPicPr>
          <p:cNvPr id="8" name="Picture 7">
            <a:extLst>
              <a:ext uri="{FF2B5EF4-FFF2-40B4-BE49-F238E27FC236}">
                <a16:creationId xmlns:a16="http://schemas.microsoft.com/office/drawing/2014/main" id="{2EBE7E42-4932-435A-A7A9-03E57611EC30}"/>
              </a:ext>
            </a:extLst>
          </p:cNvPr>
          <p:cNvPicPr>
            <a:picLocks noChangeAspect="1"/>
          </p:cNvPicPr>
          <p:nvPr/>
        </p:nvPicPr>
        <p:blipFill>
          <a:blip r:embed="rId4"/>
          <a:stretch>
            <a:fillRect/>
          </a:stretch>
        </p:blipFill>
        <p:spPr>
          <a:xfrm>
            <a:off x="6290865" y="1888567"/>
            <a:ext cx="5284928" cy="4210415"/>
          </a:xfrm>
          <a:prstGeom prst="rect">
            <a:avLst/>
          </a:prstGeom>
        </p:spPr>
      </p:pic>
    </p:spTree>
    <p:extLst>
      <p:ext uri="{BB962C8B-B14F-4D97-AF65-F5344CB8AC3E}">
        <p14:creationId xmlns:p14="http://schemas.microsoft.com/office/powerpoint/2010/main" val="161274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461683" y="886862"/>
            <a:ext cx="10134599" cy="814921"/>
          </a:xfrm>
        </p:spPr>
        <p:txBody>
          <a:bodyPr>
            <a:normAutofit lnSpcReduction="10000"/>
          </a:bodyPr>
          <a:lstStyle/>
          <a:p>
            <a:pPr marL="0" indent="0">
              <a:buNone/>
            </a:pPr>
            <a:r>
              <a:rPr lang="en-GB" b="1" dirty="0">
                <a:ea typeface="Segoe UI" panose="020B0502040204020203" pitchFamily="34" charset="0"/>
                <a:cs typeface="Segoe UI" panose="020B0502040204020203" pitchFamily="34" charset="0"/>
              </a:rPr>
              <a:t>Impulse response</a:t>
            </a:r>
            <a:r>
              <a:rPr lang="en-GB" dirty="0">
                <a:ea typeface="Segoe UI" panose="020B0502040204020203" pitchFamily="34" charset="0"/>
                <a:cs typeface="Segoe UI" panose="020B0502040204020203" pitchFamily="34" charset="0"/>
              </a:rPr>
              <a:t> of a convolutional filter is the Fourier transform in the </a:t>
            </a:r>
            <a:r>
              <a:rPr lang="en-GB" b="1" dirty="0">
                <a:ea typeface="Segoe UI" panose="020B0502040204020203" pitchFamily="34" charset="0"/>
                <a:cs typeface="Segoe UI" panose="020B0502040204020203" pitchFamily="34" charset="0"/>
              </a:rPr>
              <a:t>frequency domain</a:t>
            </a:r>
          </a:p>
        </p:txBody>
      </p:sp>
      <p:pic>
        <p:nvPicPr>
          <p:cNvPr id="5" name="Picture 4">
            <a:extLst>
              <a:ext uri="{FF2B5EF4-FFF2-40B4-BE49-F238E27FC236}">
                <a16:creationId xmlns:a16="http://schemas.microsoft.com/office/drawing/2014/main" id="{DA5A688F-CF46-48C7-9CBA-DA3F72EA00EE}"/>
              </a:ext>
            </a:extLst>
          </p:cNvPr>
          <p:cNvPicPr>
            <a:picLocks noChangeAspect="1"/>
          </p:cNvPicPr>
          <p:nvPr/>
        </p:nvPicPr>
        <p:blipFill>
          <a:blip r:embed="rId3"/>
          <a:stretch>
            <a:fillRect/>
          </a:stretch>
        </p:blipFill>
        <p:spPr>
          <a:xfrm>
            <a:off x="423023" y="1701783"/>
            <a:ext cx="4296367" cy="3503496"/>
          </a:xfrm>
          <a:prstGeom prst="rect">
            <a:avLst/>
          </a:prstGeom>
        </p:spPr>
      </p:pic>
      <p:pic>
        <p:nvPicPr>
          <p:cNvPr id="8" name="Picture 7">
            <a:extLst>
              <a:ext uri="{FF2B5EF4-FFF2-40B4-BE49-F238E27FC236}">
                <a16:creationId xmlns:a16="http://schemas.microsoft.com/office/drawing/2014/main" id="{BDC6E2A3-4E11-4235-8184-895216429290}"/>
              </a:ext>
            </a:extLst>
          </p:cNvPr>
          <p:cNvPicPr>
            <a:picLocks noChangeAspect="1"/>
          </p:cNvPicPr>
          <p:nvPr/>
        </p:nvPicPr>
        <p:blipFill>
          <a:blip r:embed="rId4"/>
          <a:stretch>
            <a:fillRect/>
          </a:stretch>
        </p:blipFill>
        <p:spPr>
          <a:xfrm>
            <a:off x="7482563" y="1701783"/>
            <a:ext cx="4255080" cy="3227992"/>
          </a:xfrm>
          <a:prstGeom prst="rect">
            <a:avLst/>
          </a:prstGeom>
        </p:spPr>
      </p:pic>
      <p:sp>
        <p:nvSpPr>
          <p:cNvPr id="10" name="Content Placeholder 6">
            <a:extLst>
              <a:ext uri="{FF2B5EF4-FFF2-40B4-BE49-F238E27FC236}">
                <a16:creationId xmlns:a16="http://schemas.microsoft.com/office/drawing/2014/main" id="{F0D651AF-41A1-4753-B865-24C4D5394769}"/>
              </a:ext>
            </a:extLst>
          </p:cNvPr>
          <p:cNvSpPr txBox="1">
            <a:spLocks/>
          </p:cNvSpPr>
          <p:nvPr/>
        </p:nvSpPr>
        <p:spPr>
          <a:xfrm>
            <a:off x="551330" y="4989992"/>
            <a:ext cx="4231342" cy="7657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time (or frequency) domain</a:t>
            </a:r>
          </a:p>
        </p:txBody>
      </p:sp>
      <p:sp>
        <p:nvSpPr>
          <p:cNvPr id="11" name="Content Placeholder 6">
            <a:extLst>
              <a:ext uri="{FF2B5EF4-FFF2-40B4-BE49-F238E27FC236}">
                <a16:creationId xmlns:a16="http://schemas.microsoft.com/office/drawing/2014/main" id="{98A073B0-42F5-40E7-BC19-F01F3FBA8575}"/>
              </a:ext>
            </a:extLst>
          </p:cNvPr>
          <p:cNvSpPr txBox="1">
            <a:spLocks/>
          </p:cNvSpPr>
          <p:nvPr/>
        </p:nvSpPr>
        <p:spPr>
          <a:xfrm>
            <a:off x="7506301" y="4989992"/>
            <a:ext cx="4231342" cy="6937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ea typeface="Segoe UI" panose="020B0502040204020203" pitchFamily="34" charset="0"/>
                <a:cs typeface="Segoe UI" panose="020B0502040204020203" pitchFamily="34" charset="0"/>
              </a:rPr>
              <a:t>Response in frequency (or time) domain</a:t>
            </a:r>
          </a:p>
        </p:txBody>
      </p:sp>
      <p:sp>
        <p:nvSpPr>
          <p:cNvPr id="12" name="Content Placeholder 6">
            <a:extLst>
              <a:ext uri="{FF2B5EF4-FFF2-40B4-BE49-F238E27FC236}">
                <a16:creationId xmlns:a16="http://schemas.microsoft.com/office/drawing/2014/main" id="{600080FE-E7D7-4A4A-8BFA-33B3FB364342}"/>
              </a:ext>
            </a:extLst>
          </p:cNvPr>
          <p:cNvSpPr txBox="1">
            <a:spLocks/>
          </p:cNvSpPr>
          <p:nvPr/>
        </p:nvSpPr>
        <p:spPr>
          <a:xfrm>
            <a:off x="663989" y="5707095"/>
            <a:ext cx="10864022" cy="943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ea typeface="Segoe UI" panose="020B0502040204020203" pitchFamily="34" charset="0"/>
                <a:cs typeface="Segoe UI" panose="020B0502040204020203" pitchFamily="34" charset="0"/>
              </a:rPr>
              <a:t>Relationship is invertible (inverse Fourier transform) and commutable: exchange time and frequency</a:t>
            </a:r>
          </a:p>
        </p:txBody>
      </p:sp>
      <p:sp>
        <p:nvSpPr>
          <p:cNvPr id="13" name="TextBox 12">
            <a:extLst>
              <a:ext uri="{FF2B5EF4-FFF2-40B4-BE49-F238E27FC236}">
                <a16:creationId xmlns:a16="http://schemas.microsoft.com/office/drawing/2014/main" id="{C676C6C9-EFE4-41B1-8420-4EC07AE30592}"/>
              </a:ext>
            </a:extLst>
          </p:cNvPr>
          <p:cNvSpPr txBox="1"/>
          <p:nvPr/>
        </p:nvSpPr>
        <p:spPr>
          <a:xfrm>
            <a:off x="4505579" y="5314368"/>
            <a:ext cx="3398439" cy="369332"/>
          </a:xfrm>
          <a:prstGeom prst="rect">
            <a:avLst/>
          </a:prstGeom>
          <a:noFill/>
        </p:spPr>
        <p:txBody>
          <a:bodyPr wrap="square" rtlCol="0">
            <a:spAutoFit/>
          </a:bodyPr>
          <a:lstStyle/>
          <a:p>
            <a:pPr algn="ctr"/>
            <a:r>
              <a:rPr lang="en-US" dirty="0"/>
              <a:t>Credit, </a:t>
            </a:r>
            <a:r>
              <a:rPr lang="en-US" dirty="0">
                <a:hlinkClick r:id="rId5"/>
              </a:rPr>
              <a:t>DSP Illustrations</a:t>
            </a:r>
            <a:endParaRPr lang="en-US" dirty="0">
              <a:latin typeface="Symbol" panose="05050102010706020507" pitchFamily="18" charset="2"/>
            </a:endParaRPr>
          </a:p>
        </p:txBody>
      </p:sp>
      <p:sp>
        <p:nvSpPr>
          <p:cNvPr id="3" name="Arrow: Left-Right 2">
            <a:extLst>
              <a:ext uri="{FF2B5EF4-FFF2-40B4-BE49-F238E27FC236}">
                <a16:creationId xmlns:a16="http://schemas.microsoft.com/office/drawing/2014/main" id="{DBE5EECF-26DA-F157-30B7-4BBCD16D3257}"/>
              </a:ext>
            </a:extLst>
          </p:cNvPr>
          <p:cNvSpPr/>
          <p:nvPr/>
        </p:nvSpPr>
        <p:spPr>
          <a:xfrm>
            <a:off x="4853835" y="2254685"/>
            <a:ext cx="2628727" cy="2016690"/>
          </a:xfrm>
          <a:prstGeom prst="leftRightArrow">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Fourier Transform</a:t>
            </a:r>
          </a:p>
        </p:txBody>
      </p:sp>
    </p:spTree>
    <p:extLst>
      <p:ext uri="{BB962C8B-B14F-4D97-AF65-F5344CB8AC3E}">
        <p14:creationId xmlns:p14="http://schemas.microsoft.com/office/powerpoint/2010/main" val="120797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6" y="21249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031756"/>
            <a:ext cx="5696721" cy="5454209"/>
          </a:xfrm>
        </p:spPr>
        <p:txBody>
          <a:bodyPr>
            <a:normAutofit/>
          </a:bodyPr>
          <a:lstStyle/>
          <a:p>
            <a:pPr marL="0" indent="0">
              <a:buNone/>
            </a:pPr>
            <a:r>
              <a:rPr lang="en-GB" dirty="0">
                <a:ea typeface="Segoe UI" panose="020B0502040204020203" pitchFamily="34" charset="0"/>
                <a:cs typeface="Segoe UI" panose="020B0502040204020203" pitchFamily="34" charset="0"/>
              </a:rPr>
              <a:t>Impulse response of some commonly used convolutional filters, showing:</a:t>
            </a:r>
          </a:p>
          <a:p>
            <a:r>
              <a:rPr lang="en-US" dirty="0">
                <a:ea typeface="Segoe UI" panose="020B0502040204020203" pitchFamily="34" charset="0"/>
                <a:cs typeface="Segoe UI" panose="020B0502040204020203" pitchFamily="34" charset="0"/>
              </a:rPr>
              <a:t>Name of the filter</a:t>
            </a:r>
          </a:p>
          <a:p>
            <a:r>
              <a:rPr lang="en-US" dirty="0">
                <a:ea typeface="Segoe UI" panose="020B0502040204020203" pitchFamily="34" charset="0"/>
                <a:cs typeface="Segoe UI" panose="020B0502040204020203" pitchFamily="34" charset="0"/>
              </a:rPr>
              <a:t>Values of the kernel operator</a:t>
            </a:r>
          </a:p>
          <a:p>
            <a:r>
              <a:rPr lang="en-US" dirty="0">
                <a:ea typeface="Segoe UI" panose="020B0502040204020203" pitchFamily="34" charset="0"/>
                <a:cs typeface="Segoe UI" panose="020B0502040204020203" pitchFamily="34" charset="0"/>
              </a:rPr>
              <a:t>Analytic representation of the Fourier transform</a:t>
            </a:r>
          </a:p>
          <a:p>
            <a:r>
              <a:rPr lang="en-US" dirty="0">
                <a:ea typeface="Segoe UI" panose="020B0502040204020203" pitchFamily="34" charset="0"/>
                <a:cs typeface="Segoe UI" panose="020B0502040204020203" pitchFamily="34" charset="0"/>
              </a:rPr>
              <a:t>Graph of the Fourier transform or impulse response</a:t>
            </a:r>
          </a:p>
          <a:p>
            <a:pPr marL="0" indent="0">
              <a:buNone/>
            </a:pPr>
            <a:r>
              <a:rPr lang="en-GB" sz="1200" dirty="0">
                <a:ea typeface="Segoe UI" panose="020B0502040204020203" pitchFamily="34" charset="0"/>
                <a:cs typeface="Segoe UI" panose="020B0502040204020203" pitchFamily="34" charset="0"/>
              </a:rPr>
              <a:t>Credit: </a:t>
            </a:r>
            <a:r>
              <a:rPr lang="en-US" sz="1200" dirty="0" err="1">
                <a:hlinkClick r:id="rId3"/>
              </a:rPr>
              <a:t>Szeliski</a:t>
            </a:r>
            <a:r>
              <a:rPr lang="en-US" sz="1200" dirty="0">
                <a:hlinkClick r:id="rId3"/>
              </a:rPr>
              <a:t>, 2</a:t>
            </a:r>
            <a:r>
              <a:rPr lang="en-US" sz="1200" baseline="30000" dirty="0">
                <a:hlinkClick r:id="rId3"/>
              </a:rPr>
              <a:t>nd</a:t>
            </a:r>
            <a:r>
              <a:rPr lang="en-US" sz="1200" dirty="0">
                <a:hlinkClick r:id="rId3"/>
              </a:rPr>
              <a:t> Edition, 2022 </a:t>
            </a:r>
            <a:endParaRPr lang="en-GB" sz="1200" dirty="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A63606C-1F96-4B23-9664-61515403CEA3}"/>
              </a:ext>
            </a:extLst>
          </p:cNvPr>
          <p:cNvPicPr>
            <a:picLocks noChangeAspect="1"/>
          </p:cNvPicPr>
          <p:nvPr/>
        </p:nvPicPr>
        <p:blipFill>
          <a:blip r:embed="rId4"/>
          <a:stretch>
            <a:fillRect/>
          </a:stretch>
        </p:blipFill>
        <p:spPr>
          <a:xfrm>
            <a:off x="6549082" y="465076"/>
            <a:ext cx="5533284" cy="6310280"/>
          </a:xfrm>
          <a:prstGeom prst="rect">
            <a:avLst/>
          </a:prstGeom>
        </p:spPr>
      </p:pic>
    </p:spTree>
    <p:extLst>
      <p:ext uri="{BB962C8B-B14F-4D97-AF65-F5344CB8AC3E}">
        <p14:creationId xmlns:p14="http://schemas.microsoft.com/office/powerpoint/2010/main" val="75941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US" dirty="0">
                    <a:ea typeface="Segoe UI" panose="020B0502040204020203" pitchFamily="34" charset="0"/>
                    <a:cs typeface="Segoe UI" panose="020B0502040204020203" pitchFamily="34" charset="0"/>
                  </a:rPr>
                  <a:t>This looks like a convolution!   </a:t>
                </a:r>
              </a:p>
              <a:p>
                <a:pPr lvl="1"/>
                <a:r>
                  <a:rPr lang="en-US" dirty="0">
                    <a:ea typeface="Segoe UI" panose="020B0502040204020203" pitchFamily="34" charset="0"/>
                    <a:cs typeface="Segoe UI" panose="020B0502040204020203" pitchFamily="34" charset="0"/>
                  </a:rPr>
                  <a:t>2d Kernel </a:t>
                </a:r>
                <a14:m>
                  <m:oMath xmlns:m="http://schemas.openxmlformats.org/officeDocument/2006/math">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𝑒</m:t>
                        </m:r>
                      </m:e>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18630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1C4E-5EE0-8069-06BE-2687576DA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3DB39-6198-C8A1-701A-A5E944063900}"/>
              </a:ext>
            </a:extLst>
          </p:cNvPr>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33E43892-BF74-35D4-0CAA-4F285820F508}"/>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For discretely sampled images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pPr lvl="1"/>
                <a14:m>
                  <m:oMath xmlns:m="http://schemas.openxmlformats.org/officeDocument/2006/math">
                    <m:d>
                      <m:dPr>
                        <m:ctrlPr>
                          <a:rPr lang="en-US" i="1">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is the spatial index of a discrete pixel </a:t>
                </a:r>
              </a:p>
              <a:p>
                <a:pPr lvl="1"/>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i="1">
                            <a:latin typeface="Cambria Math" panose="02040503050406030204" pitchFamily="18" charset="0"/>
                            <a:cs typeface="Segoe UI" panose="020B0502040204020203" pitchFamily="34" charset="0"/>
                          </a:rPr>
                          <m:t>𝑥</m:t>
                        </m:r>
                      </m:sub>
                    </m:sSub>
                    <m:r>
                      <a:rPr lang="en-US" b="0" i="0"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oMath>
                </a14:m>
                <a:r>
                  <a:rPr lang="en-GB" dirty="0">
                    <a:ea typeface="Segoe UI" panose="020B0502040204020203" pitchFamily="34" charset="0"/>
                    <a:cs typeface="Segoe UI" panose="020B0502040204020203" pitchFamily="34" charset="0"/>
                  </a:rPr>
                  <a:t> are discrete horizontal and vertical frequencies  </a:t>
                </a:r>
              </a:p>
              <a:p>
                <a:r>
                  <a:rPr lang="en-GB" dirty="0">
                    <a:ea typeface="Segoe UI" panose="020B0502040204020203" pitchFamily="34" charset="0"/>
                    <a:cs typeface="Segoe UI" panose="020B0502040204020203" pitchFamily="34" charset="0"/>
                  </a:rPr>
                  <a:t>Notice the limited spatial range of the sampling</a:t>
                </a:r>
              </a:p>
              <a:p>
                <a:pPr lvl="1"/>
                <a:r>
                  <a:rPr lang="en-GB" dirty="0">
                    <a:ea typeface="Segoe UI" panose="020B0502040204020203" pitchFamily="34" charset="0"/>
                    <a:cs typeface="Segoe UI" panose="020B0502040204020203" pitchFamily="34" charset="0"/>
                  </a:rPr>
                  <a:t>Not </a:t>
                </a:r>
                <a14:m>
                  <m:oMath xmlns:m="http://schemas.openxmlformats.org/officeDocument/2006/math">
                    <m:d>
                      <m:dPr>
                        <m:begChr m:val="{"/>
                        <m:endChr m:val="}"/>
                        <m:ctrlPr>
                          <a:rPr lang="en-GB"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 +∞</m:t>
                        </m:r>
                      </m:e>
                    </m:d>
                  </m:oMath>
                </a14:m>
                <a:r>
                  <a:rPr lang="en-GB" dirty="0">
                    <a:ea typeface="Segoe UI" panose="020B0502040204020203" pitchFamily="34" charset="0"/>
                    <a:cs typeface="Segoe UI" panose="020B0502040204020203" pitchFamily="34" charset="0"/>
                  </a:rPr>
                  <a:t> </a:t>
                </a:r>
              </a:p>
              <a:p>
                <a:pPr lvl="1"/>
                <a:r>
                  <a:rPr lang="en-GB" dirty="0">
                    <a:ea typeface="Segoe UI" panose="020B0502040204020203" pitchFamily="34" charset="0"/>
                    <a:cs typeface="Segoe UI" panose="020B0502040204020203" pitchFamily="34" charset="0"/>
                  </a:rPr>
                  <a:t>Limited spatial sampling introduces edge artifacts – edges of images are impulses</a:t>
                </a:r>
              </a:p>
            </p:txBody>
          </p:sp>
        </mc:Choice>
        <mc:Fallback>
          <p:sp>
            <p:nvSpPr>
              <p:cNvPr id="145" name="Content Placeholder 6">
                <a:extLst>
                  <a:ext uri="{FF2B5EF4-FFF2-40B4-BE49-F238E27FC236}">
                    <a16:creationId xmlns:a16="http://schemas.microsoft.com/office/drawing/2014/main" id="{33E43892-BF74-35D4-0CAA-4F285820F508}"/>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a:stretch>
              </a:blipFill>
            </p:spPr>
            <p:txBody>
              <a:bodyPr/>
              <a:lstStyle/>
              <a:p>
                <a:r>
                  <a:rPr lang="en-US">
                    <a:noFill/>
                  </a:rPr>
                  <a:t> </a:t>
                </a:r>
              </a:p>
            </p:txBody>
          </p:sp>
        </mc:Fallback>
      </mc:AlternateContent>
    </p:spTree>
    <p:extLst>
      <p:ext uri="{BB962C8B-B14F-4D97-AF65-F5344CB8AC3E}">
        <p14:creationId xmlns:p14="http://schemas.microsoft.com/office/powerpoint/2010/main" val="31309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14816"/>
                <a:ext cx="11647823" cy="5668028"/>
              </a:xfrm>
            </p:spPr>
            <p:txBody>
              <a:bodyPr>
                <a:normAutofit/>
              </a:bodyPr>
              <a:lstStyle/>
              <a:p>
                <a:pPr marL="0" indent="0">
                  <a:buNone/>
                </a:pPr>
                <a:r>
                  <a:rPr lang="en-GB" dirty="0">
                    <a:ea typeface="Segoe UI" panose="020B0502040204020203" pitchFamily="34" charset="0"/>
                    <a:cs typeface="Segoe UI" panose="020B0502040204020203" pitchFamily="34" charset="0"/>
                  </a:rPr>
                  <a:t>For a discretely sampled image we use a </a:t>
                </a:r>
                <a:r>
                  <a:rPr lang="en-GB" b="1" dirty="0">
                    <a:ea typeface="Segoe UI" panose="020B0502040204020203" pitchFamily="34" charset="0"/>
                    <a:cs typeface="Segoe UI" panose="020B0502040204020203" pitchFamily="34" charset="0"/>
                    <a:hlinkClick r:id="rId3"/>
                  </a:rPr>
                  <a:t>2-dimensional discrete Fourier transform</a:t>
                </a:r>
                <a:endParaRPr lang="en-GB" b="1" dirty="0">
                  <a:ea typeface="Segoe UI" panose="020B0502040204020203" pitchFamily="34" charset="0"/>
                  <a:cs typeface="Segoe UI" panose="020B0502040204020203" pitchFamily="34" charset="0"/>
                </a:endParaRPr>
              </a:p>
              <a:p>
                <a:r>
                  <a:rPr lang="en-US" dirty="0">
                    <a:ea typeface="Segoe UI" panose="020B0502040204020203" pitchFamily="34" charset="0"/>
                    <a:cs typeface="Segoe UI" panose="020B0502040204020203" pitchFamily="34" charset="0"/>
                  </a:rPr>
                  <a:t>The discrete Fourier transform is sampled over image samples (pixels),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and discrete frequencies,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US" dirty="0">
                    <a:ea typeface="Segoe UI" panose="020B0502040204020203" pitchFamily="34" charset="0"/>
                    <a:cs typeface="Segoe UI" panose="020B0502040204020203" pitchFamily="34" charset="0"/>
                  </a:rPr>
                  <a:t>, within the Nyquist limit</a:t>
                </a:r>
                <a:r>
                  <a:rPr lang="en-GB" dirty="0">
                    <a:ea typeface="Segoe UI" panose="020B0502040204020203" pitchFamily="34" charset="0"/>
                    <a:cs typeface="Segoe UI" panose="020B0502040204020203" pitchFamily="34" charset="0"/>
                  </a:rPr>
                  <a:t>:</a:t>
                </a:r>
              </a:p>
              <a:p>
                <a:pPr marL="0" indent="0">
                  <a:buNone/>
                </a:pPr>
                <a:r>
                  <a:rPr lang="en-GB" dirty="0">
                    <a:cs typeface="Segoe UI" panose="020B0502040204020203" pitchFamily="34" charset="0"/>
                  </a:rPr>
                  <a:t>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oMath>
                </a14:m>
                <a:r>
                  <a:rPr lang="en-GB" i="0" dirty="0">
                    <a:latin typeface="+mj-lt"/>
                    <a:cs typeface="Segoe UI" panose="020B0502040204020203" pitchFamily="34" charset="0"/>
                  </a:rPr>
                  <a:t>(</a:t>
                </a:r>
                <a14:m>
                  <m:oMath xmlns:m="http://schemas.openxmlformats.org/officeDocument/2006/math">
                    <m:sSub>
                      <m:sSubPr>
                        <m:ctrlPr>
                          <a:rPr lang="en-GB"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𝑥</m:t>
                        </m:r>
                      </m:sub>
                    </m:sSub>
                    <m:r>
                      <a:rPr lang="en-US" b="0" i="1" dirty="0" smtClean="0">
                        <a:latin typeface="Cambria Math" panose="02040503050406030204" pitchFamily="18" charset="0"/>
                        <a:ea typeface="Cambria Math" panose="02040503050406030204" pitchFamily="18" charset="0"/>
                        <a:cs typeface="Segoe UI" panose="020B0502040204020203" pitchFamily="34" charset="0"/>
                      </a:rPr>
                      <m:t>,</m:t>
                    </m:r>
                  </m:oMath>
                </a14:m>
                <a:r>
                  <a:rPr lang="en-GB" dirty="0">
                    <a:ea typeface="Cambria Math" panose="02040503050406030204" pitchFamily="18" charset="0"/>
                    <a:cs typeface="Segoe UI" panose="020B0502040204020203" pitchFamily="34" charset="0"/>
                  </a:rPr>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ea typeface="Cambria Math" panose="02040503050406030204" pitchFamily="18" charset="0"/>
                            <a:cs typeface="Segoe UI" panose="020B0502040204020203" pitchFamily="34" charset="0"/>
                          </a:rPr>
                          <m:t>𝐾</m:t>
                        </m:r>
                      </m:e>
                      <m:sub>
                        <m:r>
                          <a:rPr lang="en-US" b="0" i="1" dirty="0" smtClean="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i="0" dirty="0">
                    <a:latin typeface="+mj-lt"/>
                    <a:ea typeface="Cambria Math" panose="02040503050406030204" pitchFamily="18" charset="0"/>
                    <a:cs typeface="Segoe UI" panose="020B0502040204020203" pitchFamily="34" charset="0"/>
                  </a:rPr>
                  <a:t>)</a:t>
                </a:r>
                <a14:m>
                  <m:oMath xmlns:m="http://schemas.openxmlformats.org/officeDocument/2006/math">
                    <m:r>
                      <a:rPr lang="en-US" b="0" i="1" smtClean="0">
                        <a:latin typeface="Cambria Math" panose="02040503050406030204" pitchFamily="18" charset="0"/>
                        <a:cs typeface="Segoe UI" panose="020B0502040204020203" pitchFamily="34" charset="0"/>
                      </a:rPr>
                      <m:t>= </m:t>
                    </m:r>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𝑥</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−1</m:t>
                        </m:r>
                      </m:sup>
                      <m:e>
                        <m:nary>
                          <m:naryPr>
                            <m:chr m:val="∑"/>
                            <m:limLoc m:val="subSup"/>
                            <m:ctrlPr>
                              <a:rPr lang="en-US" b="0" i="1" smtClean="0">
                                <a:latin typeface="Cambria Math" panose="02040503050406030204" pitchFamily="18" charset="0"/>
                                <a:cs typeface="Segoe UI" panose="020B0502040204020203" pitchFamily="34" charset="0"/>
                              </a:rPr>
                            </m:ctrlPr>
                          </m:naryPr>
                          <m:sub>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r>
                              <m:rPr>
                                <m:brk m:alnAt="25"/>
                              </m:rP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0</m:t>
                            </m:r>
                          </m:sub>
                          <m:sup>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r>
                              <a:rPr lang="en-US" b="0" i="1" smtClean="0">
                                <a:latin typeface="Cambria Math" panose="02040503050406030204" pitchFamily="18" charset="0"/>
                                <a:cs typeface="Segoe UI" panose="020B0502040204020203" pitchFamily="34" charset="0"/>
                              </a:rPr>
                              <m:t>−1</m:t>
                            </m:r>
                          </m:sup>
                          <m:e>
                            <m:r>
                              <a:rPr lang="en-US" b="0" i="1" smtClean="0">
                                <a:latin typeface="Cambria Math" panose="02040503050406030204" pitchFamily="18"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𝑦</m:t>
                                    </m:r>
                                  </m:sub>
                                </m:sSub>
                              </m:e>
                            </m:d>
                          </m:e>
                        </m:nary>
                      </m:e>
                    </m:nary>
                    <m:sSup>
                      <m:sSupPr>
                        <m:ctrlPr>
                          <a:rPr lang="en-US" b="0"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f>
                          <m:fPr>
                            <m:ctrlPr>
                              <a:rPr lang="en-US" b="0" i="1" smtClean="0">
                                <a:latin typeface="Cambria Math" panose="02040503050406030204" pitchFamily="18" charset="0"/>
                                <a:cs typeface="Segoe UI" panose="020B0502040204020203" pitchFamily="34" charset="0"/>
                              </a:rPr>
                            </m:ctrlPr>
                          </m:fPr>
                          <m:num>
                            <m:r>
                              <a:rPr lang="en-US" b="0" i="1" smtClean="0">
                                <a:latin typeface="Cambria Math" panose="02040503050406030204" pitchFamily="18" charset="0"/>
                                <a:cs typeface="Segoe UI" panose="020B0502040204020203" pitchFamily="34" charset="0"/>
                              </a:rPr>
                              <m:t>2</m:t>
                            </m:r>
                            <m:r>
                              <a:rPr lang="en-US" b="0" i="1" smtClean="0">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i="1">
                                    <a:latin typeface="Cambria Math" panose="02040503050406030204" pitchFamily="18" charset="0"/>
                                    <a:cs typeface="Segoe UI" panose="020B0502040204020203" pitchFamily="34" charset="0"/>
                                  </a:rPr>
                                  <m:t>𝑥</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𝑥</m:t>
                            </m:r>
                          </m:sub>
                        </m:sSub>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f>
                          <m:fPr>
                            <m:ctrlPr>
                              <a:rPr lang="en-US" i="1">
                                <a:latin typeface="Cambria Math" panose="02040503050406030204" pitchFamily="18" charset="0"/>
                                <a:cs typeface="Segoe UI" panose="020B0502040204020203" pitchFamily="34" charset="0"/>
                              </a:rPr>
                            </m:ctrlPr>
                          </m:fPr>
                          <m:num>
                            <m:r>
                              <a:rPr lang="en-US" i="1">
                                <a:latin typeface="Cambria Math" panose="02040503050406030204" pitchFamily="18" charset="0"/>
                                <a:cs typeface="Segoe UI" panose="020B0502040204020203" pitchFamily="34" charset="0"/>
                              </a:rPr>
                              <m:t>2</m:t>
                            </m:r>
                            <m:r>
                              <a:rPr lang="en-US"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𝑁</m:t>
                                </m:r>
                              </m:e>
                              <m:sub>
                                <m:r>
                                  <a:rPr lang="en-US" b="0" i="1" smtClean="0">
                                    <a:latin typeface="Cambria Math" panose="02040503050406030204" pitchFamily="18" charset="0"/>
                                    <a:cs typeface="Segoe UI" panose="020B0502040204020203" pitchFamily="34" charset="0"/>
                                  </a:rPr>
                                  <m:t>𝑦</m:t>
                                </m:r>
                              </m:sub>
                            </m:sSub>
                          </m:den>
                        </m:f>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𝑦</m:t>
                            </m:r>
                          </m:sub>
                        </m:s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𝐾</m:t>
                            </m:r>
                          </m:e>
                          <m:sub>
                            <m:r>
                              <a:rPr lang="en-US" b="0" i="1" smtClean="0">
                                <a:latin typeface="Cambria Math" panose="02040503050406030204" pitchFamily="18" charset="0"/>
                                <a:cs typeface="Segoe UI" panose="020B0502040204020203" pitchFamily="34" charset="0"/>
                              </a:rPr>
                              <m:t>𝑦</m:t>
                            </m:r>
                          </m:sub>
                        </m:sSub>
                      </m:sup>
                    </m:sSup>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Appling Euler’s formula, </a:t>
                </a:r>
                <a14:m>
                  <m:oMath xmlns:m="http://schemas.openxmlformats.org/officeDocument/2006/math">
                    <m:sSup>
                      <m:sSupPr>
                        <m:ctrlPr>
                          <a:rPr lang="en-GB" i="1" smtClean="0">
                            <a:latin typeface="Cambria Math" panose="02040503050406030204" pitchFamily="18" charset="0"/>
                            <a:cs typeface="Segoe UI" panose="020B0502040204020203" pitchFamily="34" charset="0"/>
                          </a:rPr>
                        </m:ctrlPr>
                      </m:sSupPr>
                      <m:e>
                        <m:r>
                          <a:rPr lang="en-US" b="0" i="1" smtClean="0">
                            <a:latin typeface="Cambria Math" panose="02040503050406030204" pitchFamily="18" charset="0"/>
                            <a:cs typeface="Segoe UI" panose="020B0502040204020203" pitchFamily="34" charset="0"/>
                          </a:rPr>
                          <m:t>𝑒</m:t>
                        </m:r>
                      </m:e>
                      <m:sup>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𝑥</m:t>
                        </m:r>
                      </m:sup>
                    </m:sSup>
                    <m:r>
                      <a:rPr lang="en-US" b="0" i="1" smtClean="0">
                        <a:latin typeface="Cambria Math" panose="02040503050406030204" pitchFamily="18" charset="0"/>
                        <a:cs typeface="Segoe UI" panose="020B0502040204020203" pitchFamily="34" charset="0"/>
                      </a:rPr>
                      <m:t>=</m:t>
                    </m:r>
                    <m:func>
                      <m:funcPr>
                        <m:ctrlPr>
                          <a:rPr lang="en-US" b="0" i="1" smtClean="0">
                            <a:latin typeface="Cambria Math" panose="02040503050406030204" pitchFamily="18" charset="0"/>
                            <a:cs typeface="Segoe UI" panose="020B0502040204020203" pitchFamily="34" charset="0"/>
                          </a:rPr>
                        </m:ctrlPr>
                      </m:funcPr>
                      <m:fName>
                        <m:r>
                          <m:rPr>
                            <m:sty m:val="p"/>
                          </m:rPr>
                          <a:rPr lang="en-US" b="0" i="0" smtClean="0">
                            <a:latin typeface="Cambria Math" panose="02040503050406030204" pitchFamily="18" charset="0"/>
                            <a:cs typeface="Segoe UI" panose="020B0502040204020203" pitchFamily="34" charset="0"/>
                          </a:rPr>
                          <m:t>cos</m:t>
                        </m:r>
                      </m:fName>
                      <m:e>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e>
                        </m:d>
                      </m:e>
                    </m:func>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𝑖</m:t>
                    </m:r>
                    <m:r>
                      <a:rPr lang="en-US" b="0" i="1" smtClean="0">
                        <a:latin typeface="Cambria Math" panose="02040503050406030204" pitchFamily="18" charset="0"/>
                        <a:cs typeface="Segoe UI" panose="020B0502040204020203" pitchFamily="34" charset="0"/>
                      </a:rPr>
                      <m:t> </m:t>
                    </m:r>
                    <m:r>
                      <m:rPr>
                        <m:sty m:val="p"/>
                      </m:rPr>
                      <a:rPr lang="en-US" b="0" i="0" smtClean="0">
                        <a:latin typeface="Cambria Math" panose="02040503050406030204" pitchFamily="18" charset="0"/>
                        <a:cs typeface="Segoe UI" panose="020B0502040204020203" pitchFamily="34" charset="0"/>
                      </a:rPr>
                      <m:t>sin</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oMath>
                </a14:m>
                <a:r>
                  <a:rPr lang="en-GB" dirty="0">
                    <a:ea typeface="Segoe UI" panose="020B0502040204020203" pitchFamily="34" charset="0"/>
                    <a:cs typeface="Segoe UI" panose="020B0502040204020203" pitchFamily="34" charset="0"/>
                  </a:rPr>
                  <a:t>, we get: </a:t>
                </a:r>
              </a:p>
              <a:p>
                <a:pPr marL="0" indent="0">
                  <a:buNone/>
                </a:pPr>
                <a:r>
                  <a:rPr lang="en-GB" dirty="0">
                    <a:cs typeface="Segoe UI" panose="020B0502040204020203" pitchFamily="34" charset="0"/>
                  </a:rPr>
                  <a:t>	</a:t>
                </a:r>
                <a14:m>
                  <m:oMath xmlns:m="http://schemas.openxmlformats.org/officeDocument/2006/math">
                    <m:acc>
                      <m:accPr>
                        <m:chr m:val="̂"/>
                        <m:ctrlPr>
                          <a:rPr lang="en-GB" sz="2000" i="1">
                            <a:latin typeface="Cambria Math" panose="02040503050406030204" pitchFamily="18" charset="0"/>
                            <a:cs typeface="Segoe UI" panose="020B0502040204020203" pitchFamily="34" charset="0"/>
                          </a:rPr>
                        </m:ctrlPr>
                      </m:accPr>
                      <m:e>
                        <m:r>
                          <a:rPr lang="en-US" sz="2000" i="1">
                            <a:latin typeface="Cambria Math" panose="02040503050406030204" pitchFamily="18" charset="0"/>
                            <a:cs typeface="Segoe UI" panose="020B0502040204020203" pitchFamily="34" charset="0"/>
                          </a:rPr>
                          <m:t>𝑓</m:t>
                        </m:r>
                      </m:e>
                    </m:acc>
                  </m:oMath>
                </a14:m>
                <a:r>
                  <a:rPr lang="en-GB" sz="2000" dirty="0">
                    <a:cs typeface="Segoe UI" panose="020B0502040204020203" pitchFamily="34" charset="0"/>
                  </a:rPr>
                  <a:t>(</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sz="2000" i="1" dirty="0">
                        <a:latin typeface="Cambria Math" panose="02040503050406030204" pitchFamily="18" charset="0"/>
                        <a:ea typeface="Cambria Math" panose="02040503050406030204" pitchFamily="18" charset="0"/>
                        <a:cs typeface="Segoe UI" panose="020B0502040204020203" pitchFamily="34" charset="0"/>
                      </a:rPr>
                      <m:t>,</m:t>
                    </m:r>
                  </m:oMath>
                </a14:m>
                <a:r>
                  <a:rPr lang="en-GB" sz="2000" dirty="0">
                    <a:ea typeface="Cambria Math" panose="02040503050406030204" pitchFamily="18" charset="0"/>
                    <a:cs typeface="Segoe UI" panose="020B0502040204020203" pitchFamily="34" charset="0"/>
                  </a:rPr>
                  <a:t> </a:t>
                </a:r>
                <a14:m>
                  <m:oMath xmlns:m="http://schemas.openxmlformats.org/officeDocument/2006/math">
                    <m:sSub>
                      <m:sSubPr>
                        <m:ctrlPr>
                          <a:rPr lang="en-GB" sz="20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000" i="1" dirty="0">
                            <a:latin typeface="Cambria Math" panose="02040503050406030204" pitchFamily="18" charset="0"/>
                            <a:ea typeface="Cambria Math" panose="02040503050406030204" pitchFamily="18" charset="0"/>
                            <a:cs typeface="Segoe UI" panose="020B0502040204020203" pitchFamily="34" charset="0"/>
                          </a:rPr>
                          <m:t>𝐾</m:t>
                        </m:r>
                      </m:e>
                      <m:sub>
                        <m:r>
                          <a:rPr lang="en-US" sz="2000" i="1" dirty="0">
                            <a:latin typeface="Cambria Math" panose="02040503050406030204" pitchFamily="18" charset="0"/>
                            <a:ea typeface="Cambria Math" panose="02040503050406030204" pitchFamily="18" charset="0"/>
                            <a:cs typeface="Segoe UI" panose="020B0502040204020203" pitchFamily="34" charset="0"/>
                          </a:rPr>
                          <m:t>𝑦</m:t>
                        </m:r>
                      </m:sub>
                    </m:sSub>
                  </m:oMath>
                </a14:m>
                <a:r>
                  <a:rPr lang="en-GB" sz="2000" dirty="0">
                    <a:ea typeface="Cambria Math" panose="02040503050406030204" pitchFamily="18" charset="0"/>
                    <a:cs typeface="Segoe UI" panose="020B0502040204020203" pitchFamily="34" charset="0"/>
                  </a:rPr>
                  <a:t>)</a:t>
                </a:r>
                <a14:m>
                  <m:oMath xmlns:m="http://schemas.openxmlformats.org/officeDocument/2006/math">
                    <m:r>
                      <a:rPr lang="en-US" sz="2000" i="1">
                        <a:latin typeface="Cambria Math" panose="02040503050406030204" pitchFamily="18" charset="0"/>
                        <a:cs typeface="Segoe UI" panose="020B0502040204020203" pitchFamily="34" charset="0"/>
                      </a:rPr>
                      <m:t>= </m:t>
                    </m:r>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−1</m:t>
                        </m:r>
                      </m:sup>
                      <m:e>
                        <m:nary>
                          <m:naryPr>
                            <m:chr m:val="∑"/>
                            <m:limLoc m:val="subSup"/>
                            <m:ctrlPr>
                              <a:rPr lang="en-US" sz="2000" i="1">
                                <a:latin typeface="Cambria Math" panose="02040503050406030204" pitchFamily="18" charset="0"/>
                                <a:cs typeface="Segoe UI" panose="020B0502040204020203" pitchFamily="34" charset="0"/>
                              </a:rPr>
                            </m:ctrlPr>
                          </m:naryPr>
                          <m: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r>
                              <m:rPr>
                                <m:brk m:alnAt="25"/>
                              </m:rP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0</m:t>
                            </m:r>
                          </m:sub>
                          <m:sup>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r>
                              <a:rPr lang="en-US" sz="2000" i="1">
                                <a:latin typeface="Cambria Math" panose="02040503050406030204" pitchFamily="18" charset="0"/>
                                <a:cs typeface="Segoe UI" panose="020B0502040204020203" pitchFamily="34" charset="0"/>
                              </a:rPr>
                              <m:t>−1</m:t>
                            </m:r>
                          </m:sup>
                          <m:e>
                            <m:r>
                              <a:rPr lang="en-US" sz="2000" i="1">
                                <a:latin typeface="Cambria Math" panose="02040503050406030204" pitchFamily="18" charset="0"/>
                                <a:cs typeface="Segoe UI" panose="020B0502040204020203" pitchFamily="34" charset="0"/>
                              </a:rPr>
                              <m:t>𝑓</m:t>
                            </m:r>
                            <m:d>
                              <m:dPr>
                                <m:ctrlPr>
                                  <a:rPr lang="en-US" sz="2000" i="1">
                                    <a:latin typeface="Cambria Math" panose="02040503050406030204" pitchFamily="18" charset="0"/>
                                    <a:cs typeface="Segoe UI" panose="020B0502040204020203" pitchFamily="34" charset="0"/>
                                  </a:rPr>
                                </m:ctrlPr>
                              </m:dPr>
                              <m:e>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m:t>
                                </m:r>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e>
                            </m:d>
                          </m:e>
                        </m:nary>
                      </m:e>
                    </m:nary>
                    <m:d>
                      <m:dPr>
                        <m:begChr m:val="["/>
                        <m:endChr m:val="]"/>
                        <m:ctrlPr>
                          <a:rPr lang="en-US" sz="2000" i="1" smtClean="0">
                            <a:latin typeface="Cambria Math" panose="02040503050406030204" pitchFamily="18" charset="0"/>
                            <a:cs typeface="Segoe UI" panose="020B0502040204020203" pitchFamily="34" charset="0"/>
                          </a:rPr>
                        </m:ctrlPr>
                      </m:dPr>
                      <m:e>
                        <m:func>
                          <m:funcPr>
                            <m:ctrlPr>
                              <a:rPr lang="en-US" sz="2000" i="1">
                                <a:latin typeface="Cambria Math" panose="02040503050406030204" pitchFamily="18" charset="0"/>
                                <a:cs typeface="Segoe UI" panose="020B0502040204020203" pitchFamily="34" charset="0"/>
                              </a:rPr>
                            </m:ctrlPr>
                          </m:funcPr>
                          <m:fName>
                            <m:r>
                              <m:rPr>
                                <m:sty m:val="p"/>
                              </m:rPr>
                              <a:rPr lang="en-US" sz="2000">
                                <a:latin typeface="Cambria Math" panose="02040503050406030204" pitchFamily="18" charset="0"/>
                                <a:cs typeface="Segoe UI" panose="020B0502040204020203" pitchFamily="34" charset="0"/>
                              </a:rPr>
                              <m:t>cos</m:t>
                            </m:r>
                          </m:fName>
                          <m:e>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func>
                        <m:r>
                          <a:rPr lang="en-US" sz="2000" i="1">
                            <a:latin typeface="Cambria Math" panose="02040503050406030204" pitchFamily="18" charset="0"/>
                            <a:cs typeface="Segoe UI" panose="020B0502040204020203" pitchFamily="34" charset="0"/>
                          </a:rPr>
                          <m:t>−</m:t>
                        </m:r>
                        <m:r>
                          <a:rPr lang="en-US" sz="2000" i="1">
                            <a:latin typeface="Cambria Math" panose="02040503050406030204" pitchFamily="18" charset="0"/>
                            <a:cs typeface="Segoe UI" panose="020B0502040204020203" pitchFamily="34" charset="0"/>
                          </a:rPr>
                          <m:t>𝑖</m:t>
                        </m:r>
                        <m:r>
                          <a:rPr lang="en-US" sz="2000" i="1">
                            <a:latin typeface="Cambria Math" panose="02040503050406030204" pitchFamily="18" charset="0"/>
                            <a:cs typeface="Segoe UI" panose="020B0502040204020203" pitchFamily="34" charset="0"/>
                          </a:rPr>
                          <m:t> </m:t>
                        </m:r>
                        <m:r>
                          <m:rPr>
                            <m:sty m:val="p"/>
                          </m:rPr>
                          <a:rPr lang="en-US" sz="2000">
                            <a:latin typeface="Cambria Math" panose="02040503050406030204" pitchFamily="18" charset="0"/>
                            <a:cs typeface="Segoe UI" panose="020B0502040204020203" pitchFamily="34" charset="0"/>
                          </a:rPr>
                          <m:t>sin</m:t>
                        </m:r>
                        <m:r>
                          <a:rPr lang="en-US" sz="2000" i="1">
                            <a:latin typeface="Cambria Math" panose="02040503050406030204" pitchFamily="18" charset="0"/>
                            <a:cs typeface="Segoe UI" panose="020B0502040204020203" pitchFamily="34" charset="0"/>
                          </a:rPr>
                          <m:t>⁡</m:t>
                        </m:r>
                        <m:d>
                          <m:dPr>
                            <m:ctrlPr>
                              <a:rPr lang="en-US" sz="2000" i="1">
                                <a:latin typeface="Cambria Math" panose="02040503050406030204" pitchFamily="18" charset="0"/>
                                <a:cs typeface="Segoe UI" panose="020B0502040204020203" pitchFamily="34" charset="0"/>
                              </a:rPr>
                            </m:ctrlPr>
                          </m:dPr>
                          <m:e>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𝑥</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𝑥</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𝑥</m:t>
                                </m:r>
                              </m:sub>
                            </m:sSub>
                            <m:r>
                              <a:rPr lang="en-US" sz="2000" i="1">
                                <a:latin typeface="Cambria Math" panose="02040503050406030204" pitchFamily="18" charset="0"/>
                                <a:cs typeface="Segoe UI" panose="020B0502040204020203" pitchFamily="34" charset="0"/>
                              </a:rPr>
                              <m:t> −</m:t>
                            </m:r>
                            <m:f>
                              <m:fPr>
                                <m:ctrlPr>
                                  <a:rPr lang="en-US" sz="2000" i="1">
                                    <a:latin typeface="Cambria Math" panose="02040503050406030204" pitchFamily="18" charset="0"/>
                                    <a:cs typeface="Segoe UI" panose="020B0502040204020203" pitchFamily="34" charset="0"/>
                                  </a:rPr>
                                </m:ctrlPr>
                              </m:fPr>
                              <m:num>
                                <m:r>
                                  <a:rPr lang="en-US" sz="2000" i="1">
                                    <a:latin typeface="Cambria Math" panose="02040503050406030204" pitchFamily="18" charset="0"/>
                                    <a:cs typeface="Segoe UI" panose="020B0502040204020203" pitchFamily="34" charset="0"/>
                                  </a:rPr>
                                  <m:t>2</m:t>
                                </m:r>
                                <m:r>
                                  <a:rPr lang="en-US" sz="2000" i="1">
                                    <a:latin typeface="Cambria Math" panose="02040503050406030204" pitchFamily="18" charset="0"/>
                                    <a:ea typeface="Cambria Math" panose="02040503050406030204" pitchFamily="18" charset="0"/>
                                    <a:cs typeface="Segoe UI" panose="020B0502040204020203" pitchFamily="34" charset="0"/>
                                  </a:rPr>
                                  <m:t>𝜋</m:t>
                                </m:r>
                              </m:num>
                              <m:den>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𝑁</m:t>
                                    </m:r>
                                  </m:e>
                                  <m:sub>
                                    <m:r>
                                      <a:rPr lang="en-US" sz="2000" i="1">
                                        <a:latin typeface="Cambria Math" panose="02040503050406030204" pitchFamily="18" charset="0"/>
                                        <a:cs typeface="Segoe UI" panose="020B0502040204020203" pitchFamily="34" charset="0"/>
                                      </a:rPr>
                                      <m:t>𝑦</m:t>
                                    </m:r>
                                  </m:sub>
                                </m:sSub>
                              </m:den>
                            </m:f>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𝑛</m:t>
                                </m:r>
                              </m:e>
                              <m:sub>
                                <m:r>
                                  <a:rPr lang="en-US" sz="2000" i="1">
                                    <a:latin typeface="Cambria Math" panose="02040503050406030204" pitchFamily="18" charset="0"/>
                                    <a:cs typeface="Segoe UI" panose="020B0502040204020203" pitchFamily="34" charset="0"/>
                                  </a:rPr>
                                  <m:t>𝑦</m:t>
                                </m:r>
                              </m:sub>
                            </m:sSub>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𝐾</m:t>
                                </m:r>
                              </m:e>
                              <m:sub>
                                <m:r>
                                  <a:rPr lang="en-US" sz="2000" i="1">
                                    <a:latin typeface="Cambria Math" panose="02040503050406030204" pitchFamily="18" charset="0"/>
                                    <a:cs typeface="Segoe UI" panose="020B0502040204020203" pitchFamily="34" charset="0"/>
                                  </a:rPr>
                                  <m:t>𝑦</m:t>
                                </m:r>
                              </m:sub>
                            </m:sSub>
                          </m:e>
                        </m:d>
                      </m:e>
                    </m:d>
                  </m:oMath>
                </a14:m>
                <a:endParaRPr lang="en-GB" sz="2000"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This form makes the real (cos) and imaginary or phase (sin) components explicit  </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14816"/>
                <a:ext cx="11647823" cy="5668028"/>
              </a:xfrm>
              <a:blipFill>
                <a:blip r:embed="rId4"/>
                <a:stretch>
                  <a:fillRect l="-1099" t="-1828" r="-1518"/>
                </a:stretch>
              </a:blipFill>
            </p:spPr>
            <p:txBody>
              <a:bodyPr/>
              <a:lstStyle/>
              <a:p>
                <a:r>
                  <a:rPr lang="en-US">
                    <a:noFill/>
                  </a:rPr>
                  <a:t> </a:t>
                </a:r>
              </a:p>
            </p:txBody>
          </p:sp>
        </mc:Fallback>
      </mc:AlternateContent>
    </p:spTree>
    <p:extLst>
      <p:ext uri="{BB962C8B-B14F-4D97-AF65-F5344CB8AC3E}">
        <p14:creationId xmlns:p14="http://schemas.microsoft.com/office/powerpoint/2010/main" val="2714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a:p>
                <a:pPr marL="0" indent="0">
                  <a:buNone/>
                </a:pPr>
                <a:r>
                  <a:rPr lang="en-US" dirty="0">
                    <a:cs typeface="Segoe UI" panose="020B0502040204020203" pitchFamily="34" charset="0"/>
                  </a:rPr>
                  <a:t>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In words, the spectral density is the square of the absolute value of the magnitude of the estimated Fourier transform</a:t>
                </a:r>
              </a:p>
              <a:p>
                <a:r>
                  <a:rPr lang="en-GB" dirty="0">
                    <a:ea typeface="Segoe UI" panose="020B0502040204020203" pitchFamily="34" charset="0"/>
                    <a:cs typeface="Segoe UI" panose="020B0502040204020203" pitchFamily="34" charset="0"/>
                  </a:rPr>
                  <a:t>The spectral density function is computed over all frequency components up to the Nyquist limit</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r="-657"/>
                </a:stretch>
              </a:blipFill>
            </p:spPr>
            <p:txBody>
              <a:bodyPr/>
              <a:lstStyle/>
              <a:p>
                <a:r>
                  <a:rPr lang="en-US">
                    <a:noFill/>
                  </a:rPr>
                  <a:t> </a:t>
                </a:r>
              </a:p>
            </p:txBody>
          </p:sp>
        </mc:Fallback>
      </mc:AlternateContent>
    </p:spTree>
    <p:extLst>
      <p:ext uri="{BB962C8B-B14F-4D97-AF65-F5344CB8AC3E}">
        <p14:creationId xmlns:p14="http://schemas.microsoft.com/office/powerpoint/2010/main" val="33483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94318"/>
                <a:ext cx="11133947" cy="5416421"/>
              </a:xfrm>
            </p:spPr>
            <p:txBody>
              <a:bodyPr>
                <a:normAutofit/>
              </a:bodyPr>
              <a:lstStyle/>
              <a:p>
                <a:pPr marL="0" indent="0">
                  <a:buNone/>
                </a:pPr>
                <a:r>
                  <a:rPr lang="en-GB" dirty="0">
                    <a:ea typeface="Segoe UI" panose="020B0502040204020203" pitchFamily="34" charset="0"/>
                    <a:cs typeface="Segoe UI" panose="020B0502040204020203" pitchFamily="34" charset="0"/>
                  </a:rPr>
                  <a:t>The </a:t>
                </a:r>
                <a:r>
                  <a:rPr lang="en-GB" b="1" dirty="0">
                    <a:ea typeface="Segoe UI" panose="020B0502040204020203" pitchFamily="34" charset="0"/>
                    <a:cs typeface="Segoe UI" panose="020B0502040204020203" pitchFamily="34" charset="0"/>
                  </a:rPr>
                  <a:t>power spectrum </a:t>
                </a:r>
                <a:r>
                  <a:rPr lang="en-GB" dirty="0">
                    <a:ea typeface="Segoe UI" panose="020B0502040204020203" pitchFamily="34" charset="0"/>
                    <a:cs typeface="Segoe UI" panose="020B0502040204020203" pitchFamily="34" charset="0"/>
                  </a:rPr>
                  <a:t>of an image reveals fundamental properties</a:t>
                </a:r>
                <a:endParaRPr lang="en-GB" b="1" dirty="0">
                  <a:ea typeface="Segoe UI" panose="020B0502040204020203" pitchFamily="34" charset="0"/>
                  <a:cs typeface="Segoe UI" panose="020B0502040204020203" pitchFamily="34" charset="0"/>
                </a:endParaRPr>
              </a:p>
              <a:p>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 given the estimated Fourier transform, </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Cambria Math" panose="02040503050406030204" pitchFamily="18" charset="0"/>
                            <a:cs typeface="Segoe UI" panose="020B0502040204020203" pitchFamily="34" charset="0"/>
                          </a:rPr>
                          <m:t>𝜔</m:t>
                        </m:r>
                      </m:e>
                    </m:d>
                  </m:oMath>
                </a14:m>
                <a:r>
                  <a:rPr lang="en-GB" dirty="0">
                    <a:ea typeface="Segoe UI" panose="020B0502040204020203" pitchFamily="34" charset="0"/>
                    <a:cs typeface="Segoe UI" panose="020B0502040204020203" pitchFamily="34" charset="0"/>
                  </a:rPr>
                  <a:t> </a:t>
                </a:r>
                <a:endParaRPr lang="en-US" dirty="0">
                  <a:ea typeface="Segoe UI" panose="020B0502040204020203" pitchFamily="34" charset="0"/>
                  <a:cs typeface="Segoe UI" panose="020B0502040204020203" pitchFamily="34" charset="0"/>
                </a:endParaRPr>
              </a:p>
              <a:p>
                <a:pPr marL="0" indent="0">
                  <a:buNone/>
                </a:pPr>
                <a:r>
                  <a:rPr lang="en-US" dirty="0">
                    <a:cs typeface="Segoe UI" panose="020B0502040204020203" pitchFamily="34" charset="0"/>
                  </a:rPr>
                  <a:t>				</a:t>
                </a:r>
                <a14:m>
                  <m:oMath xmlns:m="http://schemas.openxmlformats.org/officeDocument/2006/math">
                    <m:acc>
                      <m:accPr>
                        <m:chr m:val="̅"/>
                        <m:ctrlPr>
                          <a:rPr lang="en-US" i="1" smtClean="0">
                            <a:latin typeface="Cambria Math" panose="02040503050406030204" pitchFamily="18" charset="0"/>
                            <a:cs typeface="Segoe UI" panose="020B0502040204020203" pitchFamily="34" charset="0"/>
                          </a:rPr>
                        </m:ctrlPr>
                      </m:accP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𝑆</m:t>
                            </m:r>
                          </m:e>
                          <m:sub>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sub>
                        </m:sSub>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r>
                      <a:rPr lang="en-US" i="1">
                        <a:latin typeface="Cambria Math" panose="02040503050406030204" pitchFamily="18" charset="0"/>
                        <a:cs typeface="Segoe UI" panose="020B0502040204020203" pitchFamily="34" charset="0"/>
                      </a:rPr>
                      <m:t>≜</m:t>
                    </m:r>
                    <m:sSup>
                      <m:sSupPr>
                        <m:ctrlPr>
                          <a:rPr lang="en-US" i="1" smtClean="0">
                            <a:latin typeface="Cambria Math" panose="02040503050406030204" pitchFamily="18" charset="0"/>
                            <a:cs typeface="Segoe UI" panose="020B0502040204020203" pitchFamily="34" charset="0"/>
                          </a:rPr>
                        </m:ctrlPr>
                      </m:sSupPr>
                      <m:e>
                        <m:d>
                          <m:dPr>
                            <m:begChr m:val="|"/>
                            <m:endChr m:val="|"/>
                            <m:ctrlPr>
                              <a:rPr lang="en-US" i="1" smtClean="0">
                                <a:latin typeface="Cambria Math" panose="02040503050406030204" pitchFamily="18" charset="0"/>
                                <a:cs typeface="Segoe UI" panose="020B0502040204020203" pitchFamily="34" charset="0"/>
                              </a:rPr>
                            </m:ctrlPr>
                          </m:dPr>
                          <m:e>
                            <m:acc>
                              <m:accPr>
                                <m:chr m:val="̂"/>
                                <m:ctrlPr>
                                  <a:rPr lang="en-US"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US" i="1" smtClean="0">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e>
                        </m:d>
                      </m:e>
                      <m:sup>
                        <m:r>
                          <a:rPr lang="en-US" b="0" i="1" smtClean="0">
                            <a:latin typeface="Cambria Math" panose="02040503050406030204" pitchFamily="18" charset="0"/>
                            <a:cs typeface="Segoe UI" panose="020B0502040204020203" pitchFamily="34" charset="0"/>
                          </a:rPr>
                          <m:t>2</m:t>
                        </m:r>
                      </m:sup>
                    </m:sSup>
                  </m:oMath>
                </a14:m>
                <a:r>
                  <a:rPr lang="en-US" dirty="0">
                    <a:ea typeface="Segoe UI" panose="020B0502040204020203" pitchFamily="34" charset="0"/>
                    <a:cs typeface="Segoe UI" panose="020B0502040204020203" pitchFamily="34" charset="0"/>
                  </a:rPr>
                  <a:t> </a:t>
                </a:r>
              </a:p>
              <a:p>
                <a:r>
                  <a:rPr lang="en-GB" dirty="0">
                    <a:ea typeface="Segoe UI" panose="020B0502040204020203" pitchFamily="34" charset="0"/>
                    <a:cs typeface="Segoe UI" panose="020B0502040204020203" pitchFamily="34" charset="0"/>
                  </a:rPr>
                  <a:t>Spectral density is easier to work with, since it gives us the real-valued power at each frequency,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pPr lvl="1"/>
                <a:r>
                  <a:rPr lang="en-GB" dirty="0">
                    <a:ea typeface="Segoe UI" panose="020B0502040204020203" pitchFamily="34" charset="0"/>
                    <a:cs typeface="Segoe UI" panose="020B0502040204020203" pitchFamily="34" charset="0"/>
                  </a:rPr>
                  <a:t>The squared magnitude of the signal at </a:t>
                </a:r>
                <a14:m>
                  <m:oMath xmlns:m="http://schemas.openxmlformats.org/officeDocument/2006/math">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oMath>
                </a14:m>
                <a:endParaRPr lang="en-GB" dirty="0">
                  <a:latin typeface="Symbol" panose="05050102010706020507" pitchFamily="18" charset="2"/>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Notice that, unlike Fourier transform, the </a:t>
                </a:r>
                <a:r>
                  <a:rPr lang="en-GB" b="1" dirty="0">
                    <a:ea typeface="Segoe UI" panose="020B0502040204020203" pitchFamily="34" charset="0"/>
                    <a:cs typeface="Segoe UI" panose="020B0502040204020203" pitchFamily="34" charset="0"/>
                  </a:rPr>
                  <a:t>spectral density is not invertible</a:t>
                </a:r>
              </a:p>
              <a:p>
                <a:pPr lvl="1"/>
                <a:r>
                  <a:rPr lang="en-GB" dirty="0">
                    <a:ea typeface="Segoe UI" panose="020B0502040204020203" pitchFamily="34" charset="0"/>
                    <a:cs typeface="Segoe UI" panose="020B0502040204020203" pitchFamily="34" charset="0"/>
                  </a:rPr>
                  <a:t>The square of absolute magnitude of</a:t>
                </a:r>
                <a14:m>
                  <m:oMath xmlns:m="http://schemas.openxmlformats.org/officeDocument/2006/math">
                    <m:acc>
                      <m:accPr>
                        <m:chr m:val="̂"/>
                        <m:ctrlPr>
                          <a:rPr lang="en-US"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d>
                      <m:dPr>
                        <m:ctrlPr>
                          <a:rPr lang="en-US" i="1">
                            <a:latin typeface="Cambria Math" panose="02040503050406030204" pitchFamily="18" charset="0"/>
                            <a:cs typeface="Segoe UI" panose="020B0502040204020203" pitchFamily="34" charset="0"/>
                          </a:rPr>
                        </m:ctrlPr>
                      </m:dPr>
                      <m:e>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𝑥</m:t>
                            </m:r>
                          </m:sub>
                        </m:sSub>
                        <m:r>
                          <a:rPr lang="en-US" i="1" dirty="0">
                            <a:latin typeface="Cambria Math" panose="02040503050406030204" pitchFamily="18" charset="0"/>
                            <a:ea typeface="Cambria Math" panose="02040503050406030204" pitchFamily="18" charset="0"/>
                            <a:cs typeface="Segoe UI" panose="020B0502040204020203" pitchFamily="34" charset="0"/>
                          </a:rPr>
                          <m:t>,</m:t>
                        </m:r>
                        <m:r>
                          <m:rPr>
                            <m:nor/>
                          </m:rPr>
                          <a:rPr lang="en-GB" dirty="0">
                            <a:ea typeface="Cambria Math" panose="02040503050406030204" pitchFamily="18" charset="0"/>
                            <a:cs typeface="Segoe UI" panose="020B0502040204020203" pitchFamily="34" charset="0"/>
                          </a:rPr>
                          <m:t> </m:t>
                        </m:r>
                        <m:sSub>
                          <m:sSubPr>
                            <m:ctrlPr>
                              <a:rPr lang="en-GB" i="1" dirty="0">
                                <a:latin typeface="Cambria Math" panose="02040503050406030204" pitchFamily="18" charset="0"/>
                                <a:ea typeface="Cambria Math" panose="02040503050406030204" pitchFamily="18" charset="0"/>
                                <a:cs typeface="Segoe UI" panose="020B0502040204020203" pitchFamily="34" charset="0"/>
                              </a:rPr>
                            </m:ctrlPr>
                          </m:sSubPr>
                          <m:e>
                            <m:r>
                              <a:rPr lang="en-US" i="1" dirty="0">
                                <a:latin typeface="Cambria Math" panose="02040503050406030204" pitchFamily="18" charset="0"/>
                                <a:ea typeface="Cambria Math" panose="02040503050406030204" pitchFamily="18" charset="0"/>
                                <a:cs typeface="Segoe UI" panose="020B0502040204020203" pitchFamily="34" charset="0"/>
                              </a:rPr>
                              <m:t>𝐾</m:t>
                            </m:r>
                          </m:e>
                          <m:sub>
                            <m:r>
                              <a:rPr lang="en-US" i="1" dirty="0">
                                <a:latin typeface="Cambria Math" panose="02040503050406030204" pitchFamily="18" charset="0"/>
                                <a:ea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loses phase information</a:t>
                </a: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94318"/>
                <a:ext cx="11133947" cy="5416421"/>
              </a:xfrm>
              <a:blipFill>
                <a:blip r:embed="rId4"/>
                <a:stretch>
                  <a:fillRect l="-1150" t="-1914" b="-1239"/>
                </a:stretch>
              </a:blipFill>
            </p:spPr>
            <p:txBody>
              <a:bodyPr/>
              <a:lstStyle/>
              <a:p>
                <a:r>
                  <a:rPr lang="en-US">
                    <a:noFill/>
                  </a:rPr>
                  <a:t> </a:t>
                </a:r>
              </a:p>
            </p:txBody>
          </p:sp>
        </mc:Fallback>
      </mc:AlternateContent>
    </p:spTree>
    <p:extLst>
      <p:ext uri="{BB962C8B-B14F-4D97-AF65-F5344CB8AC3E}">
        <p14:creationId xmlns:p14="http://schemas.microsoft.com/office/powerpoint/2010/main" val="767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ED46F-DCD7-6250-432C-87C036F2CBE6}"/>
              </a:ext>
            </a:extLst>
          </p:cNvPr>
          <p:cNvPicPr>
            <a:picLocks noChangeAspect="1"/>
          </p:cNvPicPr>
          <p:nvPr/>
        </p:nvPicPr>
        <p:blipFill>
          <a:blip r:embed="rId3"/>
          <a:stretch>
            <a:fillRect/>
          </a:stretch>
        </p:blipFill>
        <p:spPr>
          <a:xfrm>
            <a:off x="4606930" y="2418671"/>
            <a:ext cx="4021020" cy="3730438"/>
          </a:xfrm>
          <a:prstGeom prst="rect">
            <a:avLst/>
          </a:prstGeom>
        </p:spPr>
      </p:pic>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2130154"/>
            <a:ext cx="3745359" cy="4207755"/>
          </a:xfrm>
        </p:spPr>
        <p:txBody>
          <a:bodyPr>
            <a:normAutofit/>
          </a:bodyPr>
          <a:lstStyle/>
          <a:p>
            <a:r>
              <a:rPr lang="en-US" dirty="0">
                <a:ea typeface="Segoe UI" panose="020B0502040204020203" pitchFamily="34" charset="0"/>
                <a:cs typeface="Segoe UI" panose="020B0502040204020203" pitchFamily="34" charset="0"/>
              </a:rPr>
              <a:t>For real-valued image, spectral density is symmetric about zero frequency</a:t>
            </a:r>
          </a:p>
          <a:p>
            <a:r>
              <a:rPr lang="en-US" dirty="0">
                <a:ea typeface="Segoe UI" panose="020B0502040204020203" pitchFamily="34" charset="0"/>
                <a:cs typeface="Segoe UI" panose="020B0502040204020203" pitchFamily="34" charset="0"/>
              </a:rPr>
              <a:t>Rapid changes (e.g. edges, corners) are the high frequency components</a:t>
            </a:r>
            <a:endParaRPr lang="en-GB" dirty="0">
              <a:ea typeface="Segoe UI" panose="020B0502040204020203" pitchFamily="34" charset="0"/>
              <a:cs typeface="Segoe UI" panose="020B0502040204020203" pitchFamily="34" charset="0"/>
            </a:endParaRPr>
          </a:p>
        </p:txBody>
      </p:sp>
      <p:cxnSp>
        <p:nvCxnSpPr>
          <p:cNvPr id="8" name="Straight Arrow Connector 7">
            <a:extLst>
              <a:ext uri="{FF2B5EF4-FFF2-40B4-BE49-F238E27FC236}">
                <a16:creationId xmlns:a16="http://schemas.microsoft.com/office/drawing/2014/main" id="{53C79690-C865-4B70-9E27-02695A0D85CC}"/>
              </a:ext>
            </a:extLst>
          </p:cNvPr>
          <p:cNvCxnSpPr>
            <a:cxnSpLocks/>
          </p:cNvCxnSpPr>
          <p:nvPr/>
        </p:nvCxnSpPr>
        <p:spPr>
          <a:xfrm flipH="1">
            <a:off x="8627771" y="4176210"/>
            <a:ext cx="479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F0C8D6-D8B7-4A7B-ACCA-04CB030259BE}"/>
              </a:ext>
            </a:extLst>
          </p:cNvPr>
          <p:cNvSpPr txBox="1"/>
          <p:nvPr/>
        </p:nvSpPr>
        <p:spPr>
          <a:xfrm>
            <a:off x="9082528" y="3733455"/>
            <a:ext cx="2078182" cy="830997"/>
          </a:xfrm>
          <a:prstGeom prst="rect">
            <a:avLst/>
          </a:prstGeom>
          <a:noFill/>
        </p:spPr>
        <p:txBody>
          <a:bodyPr wrap="square" rtlCol="0">
            <a:spAutoFit/>
          </a:bodyPr>
          <a:lstStyle/>
          <a:p>
            <a:r>
              <a:rPr lang="en-US" sz="2400" dirty="0"/>
              <a:t>Vertical frequency = 0</a:t>
            </a: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a:t>
            </a:r>
            <a:r>
              <a:rPr lang="en-US" dirty="0">
                <a:ea typeface="Segoe UI" panose="020B0502040204020203" pitchFamily="34" charset="0"/>
                <a:cs typeface="Segoe UI" panose="020B0502040204020203" pitchFamily="34" charset="0"/>
              </a:rPr>
              <a:t> of vertical and horizontal frequency components of the image</a:t>
            </a:r>
          </a:p>
        </p:txBody>
      </p:sp>
      <p:cxnSp>
        <p:nvCxnSpPr>
          <p:cNvPr id="14" name="Straight Arrow Connector 13">
            <a:extLst>
              <a:ext uri="{FF2B5EF4-FFF2-40B4-BE49-F238E27FC236}">
                <a16:creationId xmlns:a16="http://schemas.microsoft.com/office/drawing/2014/main" id="{8B4C6C2E-1A52-40A0-88F5-F4350FF8CD1A}"/>
              </a:ext>
            </a:extLst>
          </p:cNvPr>
          <p:cNvCxnSpPr>
            <a:cxnSpLocks/>
          </p:cNvCxnSpPr>
          <p:nvPr/>
        </p:nvCxnSpPr>
        <p:spPr>
          <a:xfrm flipV="1">
            <a:off x="6796877" y="6096403"/>
            <a:ext cx="0" cy="2885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F4AF25-2B1B-414A-A5E6-A1A81DCB1468}"/>
              </a:ext>
            </a:extLst>
          </p:cNvPr>
          <p:cNvSpPr txBox="1"/>
          <p:nvPr/>
        </p:nvSpPr>
        <p:spPr>
          <a:xfrm>
            <a:off x="5114772" y="6337910"/>
            <a:ext cx="3540244" cy="461665"/>
          </a:xfrm>
          <a:prstGeom prst="rect">
            <a:avLst/>
          </a:prstGeom>
          <a:noFill/>
        </p:spPr>
        <p:txBody>
          <a:bodyPr wrap="square" rtlCol="0">
            <a:spAutoFit/>
          </a:bodyPr>
          <a:lstStyle/>
          <a:p>
            <a:pPr algn="ctr"/>
            <a:r>
              <a:rPr lang="en-US" sz="2400" dirty="0"/>
              <a:t>Horizontal frequency = 0</a:t>
            </a:r>
          </a:p>
        </p:txBody>
      </p:sp>
      <p:cxnSp>
        <p:nvCxnSpPr>
          <p:cNvPr id="18" name="Straight Arrow Connector 17">
            <a:extLst>
              <a:ext uri="{FF2B5EF4-FFF2-40B4-BE49-F238E27FC236}">
                <a16:creationId xmlns:a16="http://schemas.microsoft.com/office/drawing/2014/main" id="{30B60C38-61AC-4EF6-B91F-3FCB346EE4EB}"/>
              </a:ext>
            </a:extLst>
          </p:cNvPr>
          <p:cNvCxnSpPr>
            <a:cxnSpLocks/>
          </p:cNvCxnSpPr>
          <p:nvPr/>
        </p:nvCxnSpPr>
        <p:spPr>
          <a:xfrm flipV="1">
            <a:off x="8711713" y="2444898"/>
            <a:ext cx="0" cy="1604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F02A57-9774-4E3A-BE0D-E389D644284D}"/>
              </a:ext>
            </a:extLst>
          </p:cNvPr>
          <p:cNvSpPr txBox="1"/>
          <p:nvPr/>
        </p:nvSpPr>
        <p:spPr>
          <a:xfrm rot="5400000">
            <a:off x="8503082" y="2736870"/>
            <a:ext cx="2078182" cy="1200329"/>
          </a:xfrm>
          <a:prstGeom prst="rect">
            <a:avLst/>
          </a:prstGeom>
          <a:noFill/>
        </p:spPr>
        <p:txBody>
          <a:bodyPr wrap="square" rtlCol="0">
            <a:spAutoFit/>
          </a:bodyPr>
          <a:lstStyle/>
          <a:p>
            <a:r>
              <a:rPr lang="en-US" sz="2400" dirty="0"/>
              <a:t>Increasing vertical frequency </a:t>
            </a:r>
          </a:p>
        </p:txBody>
      </p:sp>
      <p:cxnSp>
        <p:nvCxnSpPr>
          <p:cNvPr id="21" name="Straight Arrow Connector 20">
            <a:extLst>
              <a:ext uri="{FF2B5EF4-FFF2-40B4-BE49-F238E27FC236}">
                <a16:creationId xmlns:a16="http://schemas.microsoft.com/office/drawing/2014/main" id="{6CE0495F-0C47-4B06-8D8E-1BC6DEB2EAA8}"/>
              </a:ext>
            </a:extLst>
          </p:cNvPr>
          <p:cNvCxnSpPr>
            <a:cxnSpLocks/>
          </p:cNvCxnSpPr>
          <p:nvPr/>
        </p:nvCxnSpPr>
        <p:spPr>
          <a:xfrm>
            <a:off x="8710876" y="4376126"/>
            <a:ext cx="27067" cy="1540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A2C3E3-704E-431C-BDE5-BF76B91D78C5}"/>
              </a:ext>
            </a:extLst>
          </p:cNvPr>
          <p:cNvSpPr txBox="1"/>
          <p:nvPr/>
        </p:nvSpPr>
        <p:spPr>
          <a:xfrm rot="5400000">
            <a:off x="8719662" y="4776068"/>
            <a:ext cx="1728843" cy="1200329"/>
          </a:xfrm>
          <a:prstGeom prst="rect">
            <a:avLst/>
          </a:prstGeom>
          <a:noFill/>
        </p:spPr>
        <p:txBody>
          <a:bodyPr wrap="square" rtlCol="0">
            <a:spAutoFit/>
          </a:bodyPr>
          <a:lstStyle/>
          <a:p>
            <a:r>
              <a:rPr lang="en-US" sz="2400" dirty="0"/>
              <a:t>Increasing vertical frequency </a:t>
            </a:r>
          </a:p>
        </p:txBody>
      </p:sp>
      <p:cxnSp>
        <p:nvCxnSpPr>
          <p:cNvPr id="26" name="Straight Arrow Connector 25">
            <a:extLst>
              <a:ext uri="{FF2B5EF4-FFF2-40B4-BE49-F238E27FC236}">
                <a16:creationId xmlns:a16="http://schemas.microsoft.com/office/drawing/2014/main" id="{B14955D6-6017-47CF-9A23-26721EE6D6D9}"/>
              </a:ext>
            </a:extLst>
          </p:cNvPr>
          <p:cNvCxnSpPr>
            <a:cxnSpLocks/>
          </p:cNvCxnSpPr>
          <p:nvPr/>
        </p:nvCxnSpPr>
        <p:spPr>
          <a:xfrm>
            <a:off x="6850665"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D210AC-214C-405A-B84F-693A07E66388}"/>
              </a:ext>
            </a:extLst>
          </p:cNvPr>
          <p:cNvSpPr txBox="1"/>
          <p:nvPr/>
        </p:nvSpPr>
        <p:spPr>
          <a:xfrm>
            <a:off x="6983956" y="1512333"/>
            <a:ext cx="2821458" cy="830997"/>
          </a:xfrm>
          <a:prstGeom prst="rect">
            <a:avLst/>
          </a:prstGeom>
          <a:noFill/>
        </p:spPr>
        <p:txBody>
          <a:bodyPr wrap="square" rtlCol="0">
            <a:spAutoFit/>
          </a:bodyPr>
          <a:lstStyle/>
          <a:p>
            <a:r>
              <a:rPr lang="en-US" sz="2400" dirty="0"/>
              <a:t>Increasing Horizontal frequency </a:t>
            </a:r>
          </a:p>
        </p:txBody>
      </p:sp>
      <p:cxnSp>
        <p:nvCxnSpPr>
          <p:cNvPr id="30" name="Straight Arrow Connector 29">
            <a:extLst>
              <a:ext uri="{FF2B5EF4-FFF2-40B4-BE49-F238E27FC236}">
                <a16:creationId xmlns:a16="http://schemas.microsoft.com/office/drawing/2014/main" id="{21D165F5-EED8-4A35-8800-47B5B97B0C33}"/>
              </a:ext>
            </a:extLst>
          </p:cNvPr>
          <p:cNvCxnSpPr>
            <a:cxnSpLocks/>
          </p:cNvCxnSpPr>
          <p:nvPr/>
        </p:nvCxnSpPr>
        <p:spPr>
          <a:xfrm flipH="1">
            <a:off x="4990454" y="2367100"/>
            <a:ext cx="16803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9F3B6F9-8231-47A7-8988-98DE7C6A43D8}"/>
              </a:ext>
            </a:extLst>
          </p:cNvPr>
          <p:cNvSpPr txBox="1"/>
          <p:nvPr/>
        </p:nvSpPr>
        <p:spPr>
          <a:xfrm>
            <a:off x="4162498" y="1524218"/>
            <a:ext cx="2821458" cy="830997"/>
          </a:xfrm>
          <a:prstGeom prst="rect">
            <a:avLst/>
          </a:prstGeom>
          <a:noFill/>
        </p:spPr>
        <p:txBody>
          <a:bodyPr wrap="square" rtlCol="0">
            <a:spAutoFit/>
          </a:bodyPr>
          <a:lstStyle/>
          <a:p>
            <a:r>
              <a:rPr lang="en-US" sz="2400" dirty="0"/>
              <a:t>Increasing Horizontal frequency </a:t>
            </a:r>
          </a:p>
        </p:txBody>
      </p:sp>
    </p:spTree>
    <p:extLst>
      <p:ext uri="{BB962C8B-B14F-4D97-AF65-F5344CB8AC3E}">
        <p14:creationId xmlns:p14="http://schemas.microsoft.com/office/powerpoint/2010/main" val="33710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0" grpId="0"/>
      <p:bldP spid="25" grpId="0"/>
      <p:bldP spid="29"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2251284" y="1685430"/>
            <a:ext cx="8409867" cy="1460779"/>
          </a:xfrm>
        </p:spPr>
        <p:txBody>
          <a:bodyPr>
            <a:normAutofit/>
          </a:bodyPr>
          <a:lstStyle/>
          <a:p>
            <a:r>
              <a:rPr lang="en-US" sz="4400" b="1" dirty="0"/>
              <a:t>Convolution</a:t>
            </a:r>
          </a:p>
        </p:txBody>
      </p:sp>
    </p:spTree>
    <p:extLst>
      <p:ext uri="{BB962C8B-B14F-4D97-AF65-F5344CB8AC3E}">
        <p14:creationId xmlns:p14="http://schemas.microsoft.com/office/powerpoint/2010/main" val="1181096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C1F5E-BBE2-A40A-F44D-E2E1F74FE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2D965-7FC4-C1E9-8830-C0C28D9B5ABD}"/>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1AF2AA1-6FC6-A278-2403-E151180C5134}"/>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Power spectrum of image shows peaks at horizontal and vertical frequency components – notice the </a:t>
            </a:r>
            <a:r>
              <a:rPr lang="en-US" dirty="0" err="1">
                <a:ea typeface="Segoe UI" panose="020B0502040204020203" pitchFamily="34" charset="0"/>
                <a:cs typeface="Segoe UI" panose="020B0502040204020203" pitchFamily="34" charset="0"/>
              </a:rPr>
              <a:t>symmertry</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1C3A6C8-D294-35B8-1A39-A74F62962473}"/>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3"/>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4" name="Picture 3">
            <a:extLst>
              <a:ext uri="{FF2B5EF4-FFF2-40B4-BE49-F238E27FC236}">
                <a16:creationId xmlns:a16="http://schemas.microsoft.com/office/drawing/2014/main" id="{057CF902-B5A8-CFFC-2921-26EB27777C5A}"/>
              </a:ext>
            </a:extLst>
          </p:cNvPr>
          <p:cNvPicPr>
            <a:picLocks noChangeAspect="1"/>
          </p:cNvPicPr>
          <p:nvPr/>
        </p:nvPicPr>
        <p:blipFill>
          <a:blip r:embed="rId4"/>
          <a:stretch>
            <a:fillRect/>
          </a:stretch>
        </p:blipFill>
        <p:spPr>
          <a:xfrm>
            <a:off x="2298916" y="3197817"/>
            <a:ext cx="7229944" cy="3549405"/>
          </a:xfrm>
          <a:prstGeom prst="rect">
            <a:avLst/>
          </a:prstGeom>
        </p:spPr>
      </p:pic>
    </p:spTree>
    <p:extLst>
      <p:ext uri="{BB962C8B-B14F-4D97-AF65-F5344CB8AC3E}">
        <p14:creationId xmlns:p14="http://schemas.microsoft.com/office/powerpoint/2010/main" val="337411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A53FB-78D6-F364-3B31-6E9A64B40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5076D-1DB9-9717-CE44-9ED8436DBD7B}"/>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2FF386C7-B74C-B707-C174-99DAE31F5671}"/>
                  </a:ext>
                </a:extLst>
              </p:cNvPr>
              <p:cNvSpPr>
                <a:spLocks noGrp="1"/>
              </p:cNvSpPr>
              <p:nvPr>
                <p:ph sz="quarter" idx="10"/>
              </p:nvPr>
            </p:nvSpPr>
            <p:spPr>
              <a:xfrm>
                <a:off x="333375" y="1706554"/>
                <a:ext cx="11592128" cy="1491263"/>
              </a:xfrm>
            </p:spPr>
            <p:txBody>
              <a:bodyPr>
                <a:normAutofit fontScale="92500"/>
              </a:bodyPr>
              <a:lstStyle/>
              <a:p>
                <a:r>
                  <a:rPr lang="en-US" dirty="0">
                    <a:ea typeface="Segoe UI" panose="020B0502040204020203" pitchFamily="34" charset="0"/>
                    <a:cs typeface="Segoe UI" panose="020B0502040204020203" pitchFamily="34" charset="0"/>
                  </a:rPr>
                  <a:t>Example; image with vertical and horizontal composite sinusoidal components </a:t>
                </a:r>
              </a:p>
              <a:p>
                <a:r>
                  <a:rPr lang="en-US" dirty="0">
                    <a:ea typeface="Segoe UI" panose="020B0502040204020203" pitchFamily="34" charset="0"/>
                    <a:cs typeface="Segoe UI" panose="020B0502040204020203" pitchFamily="34" charset="0"/>
                  </a:rPr>
                  <a:t>Notice that rotating the sinusoidal pattern by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𝜋</m:t>
                    </m:r>
                    <m:r>
                      <a:rPr lang="en-US" b="0" i="1" smtClean="0">
                        <a:latin typeface="Cambria Math" panose="02040503050406030204" pitchFamily="18" charset="0"/>
                        <a:ea typeface="Cambria Math" panose="02040503050406030204" pitchFamily="18" charset="0"/>
                        <a:cs typeface="Segoe UI" panose="020B0502040204020203" pitchFamily="34" charset="0"/>
                      </a:rPr>
                      <m:t>/2</m:t>
                    </m:r>
                  </m:oMath>
                </a14:m>
                <a:r>
                  <a:rPr lang="en-GB" dirty="0">
                    <a:ea typeface="Segoe UI" panose="020B0502040204020203" pitchFamily="34" charset="0"/>
                    <a:cs typeface="Segoe UI" panose="020B0502040204020203" pitchFamily="34" charset="0"/>
                  </a:rPr>
                  <a:t> reverses the sign of the spectral </a:t>
                </a:r>
                <a:r>
                  <a:rPr lang="en-GB" dirty="0" err="1">
                    <a:ea typeface="Segoe UI" panose="020B0502040204020203" pitchFamily="34" charset="0"/>
                    <a:cs typeface="Segoe UI" panose="020B0502040204020203" pitchFamily="34" charset="0"/>
                  </a:rPr>
                  <a:t>componentsm</a:t>
                </a:r>
                <a:r>
                  <a:rPr lang="en-GB" dirty="0">
                    <a:ea typeface="Segoe UI" panose="020B0502040204020203" pitchFamily="34" charset="0"/>
                    <a:cs typeface="Segoe UI" panose="020B0502040204020203" pitchFamily="34" charset="0"/>
                  </a:rPr>
                  <a:t>, but maintains symmetry</a:t>
                </a:r>
              </a:p>
            </p:txBody>
          </p:sp>
        </mc:Choice>
        <mc:Fallback>
          <p:sp>
            <p:nvSpPr>
              <p:cNvPr id="145" name="Content Placeholder 6">
                <a:extLst>
                  <a:ext uri="{FF2B5EF4-FFF2-40B4-BE49-F238E27FC236}">
                    <a16:creationId xmlns:a16="http://schemas.microsoft.com/office/drawing/2014/main" id="{2FF386C7-B74C-B707-C174-99DAE31F5671}"/>
                  </a:ext>
                </a:extLst>
              </p:cNvPr>
              <p:cNvSpPr>
                <a:spLocks noGrp="1" noRot="1" noChangeAspect="1" noMove="1" noResize="1" noEditPoints="1" noAdjustHandles="1" noChangeArrowheads="1" noChangeShapeType="1" noTextEdit="1"/>
              </p:cNvSpPr>
              <p:nvPr>
                <p:ph sz="quarter" idx="10"/>
              </p:nvPr>
            </p:nvSpPr>
            <p:spPr>
              <a:xfrm>
                <a:off x="333375" y="1706554"/>
                <a:ext cx="11592128" cy="1491263"/>
              </a:xfrm>
              <a:blipFill>
                <a:blip r:embed="rId3"/>
                <a:stretch>
                  <a:fillRect l="-842" t="-6122"/>
                </a:stretch>
              </a:blipFill>
            </p:spPr>
            <p:txBody>
              <a:bodyPr/>
              <a:lstStyle/>
              <a:p>
                <a:r>
                  <a:rPr lang="en-US">
                    <a:noFill/>
                  </a:rPr>
                  <a:t> </a:t>
                </a:r>
              </a:p>
            </p:txBody>
          </p:sp>
        </mc:Fallback>
      </mc:AlternateContent>
      <p:sp>
        <p:nvSpPr>
          <p:cNvPr id="13" name="Content Placeholder 6">
            <a:extLst>
              <a:ext uri="{FF2B5EF4-FFF2-40B4-BE49-F238E27FC236}">
                <a16:creationId xmlns:a16="http://schemas.microsoft.com/office/drawing/2014/main" id="{97EE1676-8BC9-684D-EEC2-C38C9F411F95}"/>
              </a:ext>
            </a:extLst>
          </p:cNvPr>
          <p:cNvSpPr txBox="1">
            <a:spLocks/>
          </p:cNvSpPr>
          <p:nvPr/>
        </p:nvSpPr>
        <p:spPr>
          <a:xfrm>
            <a:off x="431988" y="670174"/>
            <a:ext cx="11592128" cy="90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ea typeface="Segoe UI" panose="020B0502040204020203" pitchFamily="34" charset="0"/>
                <a:cs typeface="Segoe UI" panose="020B0502040204020203" pitchFamily="34" charset="0"/>
                <a:hlinkClick r:id="rId4"/>
              </a:rPr>
              <a:t>Spectral density</a:t>
            </a:r>
            <a:r>
              <a:rPr lang="en-US" dirty="0">
                <a:ea typeface="Segoe UI" panose="020B0502040204020203" pitchFamily="34" charset="0"/>
                <a:cs typeface="Segoe UI" panose="020B0502040204020203" pitchFamily="34" charset="0"/>
              </a:rPr>
              <a:t> reveals the </a:t>
            </a:r>
            <a:r>
              <a:rPr lang="en-US" b="1" dirty="0">
                <a:ea typeface="Segoe UI" panose="020B0502040204020203" pitchFamily="34" charset="0"/>
                <a:cs typeface="Segoe UI" panose="020B0502040204020203" pitchFamily="34" charset="0"/>
              </a:rPr>
              <a:t>power or energy </a:t>
            </a:r>
            <a:r>
              <a:rPr lang="en-US" dirty="0">
                <a:ea typeface="Segoe UI" panose="020B0502040204020203" pitchFamily="34" charset="0"/>
                <a:cs typeface="Segoe UI" panose="020B0502040204020203" pitchFamily="34" charset="0"/>
              </a:rPr>
              <a:t>in vertical and horizontal frequency components of the image</a:t>
            </a:r>
          </a:p>
        </p:txBody>
      </p:sp>
      <p:pic>
        <p:nvPicPr>
          <p:cNvPr id="5" name="Picture 4">
            <a:extLst>
              <a:ext uri="{FF2B5EF4-FFF2-40B4-BE49-F238E27FC236}">
                <a16:creationId xmlns:a16="http://schemas.microsoft.com/office/drawing/2014/main" id="{1087D028-91E9-E744-1343-3E224FE3EFBD}"/>
              </a:ext>
            </a:extLst>
          </p:cNvPr>
          <p:cNvPicPr>
            <a:picLocks noChangeAspect="1"/>
          </p:cNvPicPr>
          <p:nvPr/>
        </p:nvPicPr>
        <p:blipFill>
          <a:blip r:embed="rId5"/>
          <a:stretch>
            <a:fillRect/>
          </a:stretch>
        </p:blipFill>
        <p:spPr>
          <a:xfrm>
            <a:off x="1769594" y="3020511"/>
            <a:ext cx="7657278" cy="3770735"/>
          </a:xfrm>
          <a:prstGeom prst="rect">
            <a:avLst/>
          </a:prstGeom>
        </p:spPr>
      </p:pic>
    </p:spTree>
    <p:extLst>
      <p:ext uri="{BB962C8B-B14F-4D97-AF65-F5344CB8AC3E}">
        <p14:creationId xmlns:p14="http://schemas.microsoft.com/office/powerpoint/2010/main" val="19243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206381"/>
            <a:ext cx="11284884" cy="1784792"/>
          </a:xfrm>
        </p:spPr>
        <p:txBody>
          <a:bodyPr>
            <a:normAutofit/>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Equalization distributes the power spectrum more uniformly</a:t>
            </a:r>
          </a:p>
          <a:p>
            <a:r>
              <a:rPr lang="en-US" dirty="0">
                <a:ea typeface="Segoe UI" panose="020B0502040204020203" pitchFamily="34" charset="0"/>
                <a:cs typeface="Segoe UI" panose="020B0502040204020203" pitchFamily="34" charset="0"/>
              </a:rPr>
              <a:t>Equalization boosts higher frequency components </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2BA16780-EB62-4200-B2FA-6CCDBD0CDC15}"/>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47595EBE-9E26-4268-85B8-0BA2E5C2B536}"/>
              </a:ext>
            </a:extLst>
          </p:cNvPr>
          <p:cNvSpPr/>
          <p:nvPr/>
        </p:nvSpPr>
        <p:spPr>
          <a:xfrm>
            <a:off x="4630842" y="3138149"/>
            <a:ext cx="3128500" cy="330437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Contrast Limited Adaptive Histogram Equalization</a:t>
            </a:r>
          </a:p>
        </p:txBody>
      </p:sp>
      <p:pic>
        <p:nvPicPr>
          <p:cNvPr id="5" name="Picture 4">
            <a:extLst>
              <a:ext uri="{FF2B5EF4-FFF2-40B4-BE49-F238E27FC236}">
                <a16:creationId xmlns:a16="http://schemas.microsoft.com/office/drawing/2014/main" id="{B4D9A210-B38C-9561-D53B-41A06B32F969}"/>
              </a:ext>
            </a:extLst>
          </p:cNvPr>
          <p:cNvPicPr>
            <a:picLocks noChangeAspect="1"/>
          </p:cNvPicPr>
          <p:nvPr/>
        </p:nvPicPr>
        <p:blipFill>
          <a:blip r:embed="rId3"/>
          <a:stretch>
            <a:fillRect/>
          </a:stretch>
        </p:blipFill>
        <p:spPr>
          <a:xfrm>
            <a:off x="333375" y="2826442"/>
            <a:ext cx="4099285" cy="3967565"/>
          </a:xfrm>
          <a:prstGeom prst="rect">
            <a:avLst/>
          </a:prstGeom>
        </p:spPr>
      </p:pic>
      <p:pic>
        <p:nvPicPr>
          <p:cNvPr id="8" name="Picture 7">
            <a:extLst>
              <a:ext uri="{FF2B5EF4-FFF2-40B4-BE49-F238E27FC236}">
                <a16:creationId xmlns:a16="http://schemas.microsoft.com/office/drawing/2014/main" id="{69D1B516-0322-7D6E-6857-BE864BA66506}"/>
              </a:ext>
            </a:extLst>
          </p:cNvPr>
          <p:cNvPicPr>
            <a:picLocks noChangeAspect="1"/>
          </p:cNvPicPr>
          <p:nvPr/>
        </p:nvPicPr>
        <p:blipFill>
          <a:blip r:embed="rId4"/>
          <a:stretch>
            <a:fillRect/>
          </a:stretch>
        </p:blipFill>
        <p:spPr>
          <a:xfrm>
            <a:off x="7879458" y="2835474"/>
            <a:ext cx="4099285" cy="3909723"/>
          </a:xfrm>
          <a:prstGeom prst="rect">
            <a:avLst/>
          </a:prstGeom>
        </p:spPr>
      </p:pic>
    </p:spTree>
    <p:extLst>
      <p:ext uri="{BB962C8B-B14F-4D97-AF65-F5344CB8AC3E}">
        <p14:creationId xmlns:p14="http://schemas.microsoft.com/office/powerpoint/2010/main" val="18546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FA08-20C5-C2F3-8FD1-F2AC85C87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E6E9B-72DA-E9C9-C395-75955745E4E3}"/>
              </a:ext>
            </a:extLst>
          </p:cNvPr>
          <p:cNvSpPr>
            <a:spLocks noGrp="1"/>
          </p:cNvSpPr>
          <p:nvPr>
            <p:ph type="title"/>
          </p:nvPr>
        </p:nvSpPr>
        <p:spPr>
          <a:xfrm>
            <a:off x="333375" y="112802"/>
            <a:ext cx="11647823" cy="674370"/>
          </a:xfrm>
        </p:spPr>
        <p:txBody>
          <a:bodyPr>
            <a:normAutofit fontScale="90000"/>
          </a:bodyPr>
          <a:lstStyle/>
          <a:p>
            <a:r>
              <a:rPr lang="en-US" dirty="0">
                <a:latin typeface="+mn-lt"/>
              </a:rPr>
              <a:t>Spectral Properties of Images</a:t>
            </a:r>
          </a:p>
        </p:txBody>
      </p:sp>
      <p:sp>
        <p:nvSpPr>
          <p:cNvPr id="145" name="Content Placeholder 6">
            <a:extLst>
              <a:ext uri="{FF2B5EF4-FFF2-40B4-BE49-F238E27FC236}">
                <a16:creationId xmlns:a16="http://schemas.microsoft.com/office/drawing/2014/main" id="{08FB2957-16A7-72FB-DA61-B0F12B5CCD02}"/>
              </a:ext>
            </a:extLst>
          </p:cNvPr>
          <p:cNvSpPr>
            <a:spLocks noGrp="1"/>
          </p:cNvSpPr>
          <p:nvPr>
            <p:ph sz="quarter" idx="10"/>
          </p:nvPr>
        </p:nvSpPr>
        <p:spPr>
          <a:xfrm>
            <a:off x="333375" y="1206381"/>
            <a:ext cx="11284884" cy="1784792"/>
          </a:xfrm>
        </p:spPr>
        <p:txBody>
          <a:bodyPr>
            <a:normAutofit fontScale="85000" lnSpcReduction="20000"/>
          </a:bodyPr>
          <a:lstStyle/>
          <a:p>
            <a:r>
              <a:rPr lang="en-US" dirty="0">
                <a:ea typeface="Segoe UI" panose="020B0502040204020203" pitchFamily="34" charset="0"/>
                <a:cs typeface="Segoe UI" panose="020B0502040204020203" pitchFamily="34" charset="0"/>
              </a:rPr>
              <a:t>Filters change the spectral characteristics of images</a:t>
            </a:r>
          </a:p>
          <a:p>
            <a:r>
              <a:rPr lang="en-US" dirty="0">
                <a:ea typeface="Segoe UI" panose="020B0502040204020203" pitchFamily="34" charset="0"/>
                <a:cs typeface="Segoe UI" panose="020B0502040204020203" pitchFamily="34" charset="0"/>
              </a:rPr>
              <a:t>Filters can </a:t>
            </a:r>
            <a:r>
              <a:rPr lang="en-US" b="1" dirty="0">
                <a:ea typeface="Segoe UI" panose="020B0502040204020203" pitchFamily="34" charset="0"/>
                <a:cs typeface="Segoe UI" panose="020B0502040204020203" pitchFamily="34" charset="0"/>
              </a:rPr>
              <a:t>suppress unwanted high frequency noise</a:t>
            </a:r>
          </a:p>
          <a:p>
            <a:r>
              <a:rPr lang="en-US" dirty="0">
                <a:ea typeface="Segoe UI" panose="020B0502040204020203" pitchFamily="34" charset="0"/>
                <a:cs typeface="Segoe UI" panose="020B0502040204020203" pitchFamily="34" charset="0"/>
              </a:rPr>
              <a:t>Filtering </a:t>
            </a:r>
            <a:r>
              <a:rPr lang="en-US" b="1" dirty="0">
                <a:ea typeface="Segoe UI" panose="020B0502040204020203" pitchFamily="34" charset="0"/>
                <a:cs typeface="Segoe UI" panose="020B0502040204020203" pitchFamily="34" charset="0"/>
              </a:rPr>
              <a:t>reduces aliasing</a:t>
            </a:r>
          </a:p>
          <a:p>
            <a:r>
              <a:rPr lang="en-US" dirty="0">
                <a:ea typeface="Segoe UI" panose="020B0502040204020203" pitchFamily="34" charset="0"/>
                <a:cs typeface="Segoe UI" panose="020B0502040204020203" pitchFamily="34" charset="0"/>
              </a:rPr>
              <a:t>Lower frequency image is </a:t>
            </a:r>
            <a:r>
              <a:rPr lang="en-US" b="1" dirty="0">
                <a:ea typeface="Segoe UI" panose="020B0502040204020203" pitchFamily="34" charset="0"/>
                <a:cs typeface="Segoe UI" panose="020B0502040204020203" pitchFamily="34" charset="0"/>
              </a:rPr>
              <a:t>blurred</a:t>
            </a:r>
            <a:r>
              <a:rPr lang="en-US" dirty="0">
                <a:ea typeface="Segoe UI" panose="020B0502040204020203" pitchFamily="34" charset="0"/>
                <a:cs typeface="Segoe UI" panose="020B0502040204020203" pitchFamily="34" charset="0"/>
              </a:rPr>
              <a:t> – edges and corners less sharp</a:t>
            </a:r>
            <a:endParaRPr lang="en-GB" dirty="0">
              <a:ea typeface="Segoe UI" panose="020B0502040204020203" pitchFamily="34" charset="0"/>
              <a:cs typeface="Segoe UI" panose="020B0502040204020203" pitchFamily="34" charset="0"/>
            </a:endParaRPr>
          </a:p>
        </p:txBody>
      </p:sp>
      <p:sp>
        <p:nvSpPr>
          <p:cNvPr id="13" name="Content Placeholder 6">
            <a:extLst>
              <a:ext uri="{FF2B5EF4-FFF2-40B4-BE49-F238E27FC236}">
                <a16:creationId xmlns:a16="http://schemas.microsoft.com/office/drawing/2014/main" id="{A5BC8C9C-AB58-05C3-8D25-78C2737DE643}"/>
              </a:ext>
            </a:extLst>
          </p:cNvPr>
          <p:cNvSpPr txBox="1">
            <a:spLocks/>
          </p:cNvSpPr>
          <p:nvPr/>
        </p:nvSpPr>
        <p:spPr>
          <a:xfrm>
            <a:off x="431988" y="766588"/>
            <a:ext cx="11592128" cy="4182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4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Segoe UI" panose="020B0502040204020203" pitchFamily="34" charset="0"/>
                <a:cs typeface="Segoe UI" panose="020B0502040204020203" pitchFamily="34" charset="0"/>
              </a:rPr>
              <a:t>Changes in spectral density show the </a:t>
            </a:r>
            <a:r>
              <a:rPr lang="en-US" b="1" dirty="0">
                <a:ea typeface="Segoe UI" panose="020B0502040204020203" pitchFamily="34" charset="0"/>
                <a:cs typeface="Segoe UI" panose="020B0502040204020203" pitchFamily="34" charset="0"/>
              </a:rPr>
              <a:t>effect of filtering</a:t>
            </a:r>
          </a:p>
        </p:txBody>
      </p:sp>
      <p:sp>
        <p:nvSpPr>
          <p:cNvPr id="22" name="Arrow: Right 21">
            <a:extLst>
              <a:ext uri="{FF2B5EF4-FFF2-40B4-BE49-F238E27FC236}">
                <a16:creationId xmlns:a16="http://schemas.microsoft.com/office/drawing/2014/main" id="{D1A5493C-C437-6467-9186-2DCDECC122AB}"/>
              </a:ext>
            </a:extLst>
          </p:cNvPr>
          <p:cNvSpPr/>
          <p:nvPr/>
        </p:nvSpPr>
        <p:spPr>
          <a:xfrm>
            <a:off x="4637420" y="3993059"/>
            <a:ext cx="2536513" cy="178479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Gaussian Filter</a:t>
            </a:r>
          </a:p>
          <a:p>
            <a:pPr algn="ctr"/>
            <a:r>
              <a:rPr lang="en-US" sz="2400" dirty="0">
                <a:solidFill>
                  <a:schemeClr val="tx1"/>
                </a:solidFill>
                <a:latin typeface="Symbol" panose="05050102010706020507" pitchFamily="18" charset="2"/>
              </a:rPr>
              <a:t>s</a:t>
            </a:r>
            <a:r>
              <a:rPr lang="en-US" sz="2400" dirty="0">
                <a:solidFill>
                  <a:schemeClr val="tx1"/>
                </a:solidFill>
              </a:rPr>
              <a:t> = 1.0</a:t>
            </a:r>
          </a:p>
        </p:txBody>
      </p:sp>
      <p:pic>
        <p:nvPicPr>
          <p:cNvPr id="3" name="Picture 2">
            <a:extLst>
              <a:ext uri="{FF2B5EF4-FFF2-40B4-BE49-F238E27FC236}">
                <a16:creationId xmlns:a16="http://schemas.microsoft.com/office/drawing/2014/main" id="{AAADDE81-B1C7-C5D5-E02A-CBC2AD5FD5FE}"/>
              </a:ext>
            </a:extLst>
          </p:cNvPr>
          <p:cNvPicPr>
            <a:picLocks noChangeAspect="1"/>
          </p:cNvPicPr>
          <p:nvPr/>
        </p:nvPicPr>
        <p:blipFill>
          <a:blip r:embed="rId3"/>
          <a:stretch>
            <a:fillRect/>
          </a:stretch>
        </p:blipFill>
        <p:spPr>
          <a:xfrm>
            <a:off x="431988" y="3059268"/>
            <a:ext cx="4021020" cy="3730438"/>
          </a:xfrm>
          <a:prstGeom prst="rect">
            <a:avLst/>
          </a:prstGeom>
        </p:spPr>
      </p:pic>
      <p:pic>
        <p:nvPicPr>
          <p:cNvPr id="7" name="Picture 6">
            <a:extLst>
              <a:ext uri="{FF2B5EF4-FFF2-40B4-BE49-F238E27FC236}">
                <a16:creationId xmlns:a16="http://schemas.microsoft.com/office/drawing/2014/main" id="{FC867B31-CD3F-00F9-6CFD-E14AFACC9CDA}"/>
              </a:ext>
            </a:extLst>
          </p:cNvPr>
          <p:cNvPicPr>
            <a:picLocks noChangeAspect="1"/>
          </p:cNvPicPr>
          <p:nvPr/>
        </p:nvPicPr>
        <p:blipFill>
          <a:blip r:embed="rId4"/>
          <a:stretch>
            <a:fillRect/>
          </a:stretch>
        </p:blipFill>
        <p:spPr>
          <a:xfrm>
            <a:off x="7249574" y="2992854"/>
            <a:ext cx="4088919" cy="3796852"/>
          </a:xfrm>
          <a:prstGeom prst="rect">
            <a:avLst/>
          </a:prstGeom>
        </p:spPr>
      </p:pic>
    </p:spTree>
    <p:extLst>
      <p:ext uri="{BB962C8B-B14F-4D97-AF65-F5344CB8AC3E}">
        <p14:creationId xmlns:p14="http://schemas.microsoft.com/office/powerpoint/2010/main" val="15060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The Convolution Theorem</a:t>
            </a:r>
          </a:p>
        </p:txBody>
      </p:sp>
      <mc:AlternateContent xmlns:mc="http://schemas.openxmlformats.org/markup-compatibility/2006">
        <mc:Choice xmlns:a14="http://schemas.microsoft.com/office/drawing/2010/main"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1158892"/>
                <a:ext cx="11133947" cy="5446957"/>
              </a:xfrm>
            </p:spPr>
            <p:txBody>
              <a:bodyPr>
                <a:normAutofit lnSpcReduction="10000"/>
              </a:bodyPr>
              <a:lstStyle/>
              <a:p>
                <a:pPr marL="0" indent="0">
                  <a:buNone/>
                </a:pPr>
                <a:r>
                  <a:rPr lang="en-GB" dirty="0">
                    <a:ea typeface="Segoe UI" panose="020B0502040204020203" pitchFamily="34" charset="0"/>
                    <a:cs typeface="Segoe UI" panose="020B0502040204020203" pitchFamily="34" charset="0"/>
                  </a:rPr>
                  <a:t>There is a direct relationship between filtering in the spatial (or time) domain and the frequency domain, by the </a:t>
                </a:r>
                <a:r>
                  <a:rPr lang="en-GB" b="1" dirty="0">
                    <a:ea typeface="Segoe UI" panose="020B0502040204020203" pitchFamily="34" charset="0"/>
                    <a:cs typeface="Segoe UI" panose="020B0502040204020203" pitchFamily="34" charset="0"/>
                    <a:hlinkClick r:id="rId3"/>
                  </a:rPr>
                  <a:t>convolution theorem</a:t>
                </a:r>
                <a:endParaRPr lang="en-GB" b="1" dirty="0">
                  <a:ea typeface="Segoe UI" panose="020B0502040204020203" pitchFamily="34" charset="0"/>
                  <a:cs typeface="Segoe UI" panose="020B0502040204020203" pitchFamily="34" charset="0"/>
                </a:endParaRPr>
              </a:p>
              <a:p>
                <a:pPr marL="0" indent="0">
                  <a:buNone/>
                </a:pPr>
                <a:r>
                  <a:rPr lang="en-US" dirty="0">
                    <a:ea typeface="Segoe UI" panose="020B0502040204020203" pitchFamily="34" charset="0"/>
                    <a:cs typeface="Segoe UI" panose="020B0502040204020203" pitchFamily="34" charset="0"/>
                  </a:rPr>
                  <a:t>For spatial domain image,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𝑓</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its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d>
                      <m:dPr>
                        <m:ctrlPr>
                          <a:rPr lang="en-GB" i="1" smtClean="0">
                            <a:latin typeface="Cambria Math" panose="02040503050406030204" pitchFamily="18" charset="0"/>
                            <a:cs typeface="Segoe UI" panose="020B0502040204020203" pitchFamily="34" charset="0"/>
                          </a:rPr>
                        </m:ctrlPr>
                      </m:dPr>
                      <m:e>
                        <m:sSub>
                          <m:sSubPr>
                            <m:ctrlPr>
                              <a:rPr lang="en-GB" i="1" smtClean="0">
                                <a:latin typeface="Cambria Math" panose="02040503050406030204" pitchFamily="18" charset="0"/>
                                <a:cs typeface="Segoe UI" panose="020B0502040204020203" pitchFamily="34" charset="0"/>
                              </a:rPr>
                            </m:ctrlPr>
                          </m:sSubPr>
                          <m:e>
                            <m:r>
                              <a:rPr lang="en-GB"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𝑥</m:t>
                            </m:r>
                          </m:sub>
                        </m:sSub>
                        <m:r>
                          <a:rPr lang="en-US" b="0" i="1" smtClean="0">
                            <a:latin typeface="Cambria Math" panose="02040503050406030204" pitchFamily="18" charset="0"/>
                            <a:cs typeface="Segoe UI" panose="020B0502040204020203" pitchFamily="34" charset="0"/>
                          </a:rPr>
                          <m:t>,</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𝜔</m:t>
                            </m:r>
                          </m:e>
                          <m:sub>
                            <m:r>
                              <a:rPr lang="en-US" b="0" i="1" smtClean="0">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operating on by a spatial domain convolutional kernel, </a:t>
                </a:r>
                <a14:m>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𝑘</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cs typeface="Segoe UI" panose="020B0502040204020203" pitchFamily="34" charset="0"/>
                          </a:rPr>
                          <m:t>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𝑦</m:t>
                        </m:r>
                      </m:e>
                    </m:d>
                  </m:oMath>
                </a14:m>
                <a:r>
                  <a:rPr lang="en-GB" dirty="0">
                    <a:ea typeface="Segoe UI" panose="020B0502040204020203" pitchFamily="34" charset="0"/>
                    <a:cs typeface="Segoe UI" panose="020B0502040204020203" pitchFamily="34" charset="0"/>
                  </a:rPr>
                  <a:t>, and </a:t>
                </a:r>
                <a:r>
                  <a:rPr lang="en-GB" dirty="0" err="1">
                    <a:ea typeface="Segoe UI" panose="020B0502040204020203" pitchFamily="34" charset="0"/>
                    <a:cs typeface="Segoe UI" panose="020B0502040204020203" pitchFamily="34" charset="0"/>
                  </a:rPr>
                  <a:t>ts</a:t>
                </a:r>
                <a:r>
                  <a:rPr lang="en-GB" dirty="0">
                    <a:ea typeface="Segoe UI" panose="020B0502040204020203" pitchFamily="34" charset="0"/>
                    <a:cs typeface="Segoe UI" panose="020B0502040204020203" pitchFamily="34" charset="0"/>
                  </a:rPr>
                  <a:t> Fourier transform, </a:t>
                </a:r>
                <a14:m>
                  <m:oMath xmlns:m="http://schemas.openxmlformats.org/officeDocument/2006/math">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𝑘</m:t>
                        </m:r>
                      </m:e>
                    </m:acc>
                    <m:d>
                      <m:dPr>
                        <m:ctrlPr>
                          <a:rPr lang="en-GB" i="1">
                            <a:latin typeface="Cambria Math" panose="02040503050406030204" pitchFamily="18" charset="0"/>
                            <a:cs typeface="Segoe UI" panose="020B0502040204020203" pitchFamily="34" charset="0"/>
                          </a:rPr>
                        </m:ctrlPr>
                      </m:dPr>
                      <m:e>
                        <m:sSub>
                          <m:sSubPr>
                            <m:ctrlPr>
                              <a:rPr lang="en-GB" i="1">
                                <a:latin typeface="Cambria Math" panose="02040503050406030204" pitchFamily="18" charset="0"/>
                                <a:cs typeface="Segoe UI" panose="020B0502040204020203" pitchFamily="34" charset="0"/>
                              </a:rPr>
                            </m:ctrlPr>
                          </m:sSubPr>
                          <m:e>
                            <m:r>
                              <a:rPr lang="en-GB"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𝑥</m:t>
                            </m:r>
                          </m:sub>
                        </m:sSub>
                        <m:r>
                          <a:rPr lang="en-US" i="1">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𝜔</m:t>
                            </m:r>
                          </m:e>
                          <m:sub>
                            <m:r>
                              <a:rPr lang="en-US" i="1">
                                <a:latin typeface="Cambria Math" panose="02040503050406030204" pitchFamily="18" charset="0"/>
                                <a:cs typeface="Segoe UI" panose="020B0502040204020203" pitchFamily="34" charset="0"/>
                              </a:rPr>
                              <m:t>𝑦</m:t>
                            </m:r>
                          </m:sub>
                        </m:sSub>
                      </m:e>
                    </m:d>
                  </m:oMath>
                </a14:m>
                <a:r>
                  <a:rPr lang="en-GB" dirty="0">
                    <a:ea typeface="Segoe UI" panose="020B0502040204020203" pitchFamily="34" charset="0"/>
                    <a:cs typeface="Segoe UI" panose="020B0502040204020203" pitchFamily="34" charset="0"/>
                  </a:rPr>
                  <a:t>, we can state the convolution theorem:</a:t>
                </a:r>
              </a:p>
              <a:p>
                <a:pPr marL="0" indent="0">
                  <a:buNone/>
                </a:pPr>
                <a:r>
                  <a:rPr lang="en-GB" dirty="0">
                    <a:cs typeface="Segoe UI" panose="020B0502040204020203" pitchFamily="34" charset="0"/>
                  </a:rPr>
                  <a:t>			       </a:t>
                </a:r>
                <a14:m>
                  <m:oMath xmlns:m="http://schemas.openxmlformats.org/officeDocument/2006/math">
                    <m:d>
                      <m:dPr>
                        <m:ctrlPr>
                          <a:rPr lang="en-US" i="1" smtClean="0">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sSup>
                      <m:sSupPr>
                        <m:ctrlPr>
                          <a:rPr lang="en-GB" i="1" smtClean="0">
                            <a:latin typeface="Cambria Math" panose="02040503050406030204" pitchFamily="18" charset="0"/>
                            <a:cs typeface="Segoe UI" panose="020B0502040204020203" pitchFamily="34" charset="0"/>
                          </a:rPr>
                        </m:ctrlPr>
                      </m:sSupPr>
                      <m:e>
                        <m:acc>
                          <m:accPr>
                            <m:chr m:val="̂"/>
                            <m:ctrlPr>
                              <a:rPr lang="en-GB" i="1" smtClean="0">
                                <a:latin typeface="Cambria Math" panose="02040503050406030204" pitchFamily="18" charset="0"/>
                                <a:cs typeface="Segoe UI" panose="020B0502040204020203" pitchFamily="34" charset="0"/>
                              </a:rPr>
                            </m:ctrlPr>
                          </m:accPr>
                          <m:e>
                            <m:r>
                              <a:rPr lang="en-US" b="0" i="1" smtClean="0">
                                <a:latin typeface="Cambria Math" panose="02040503050406030204" pitchFamily="18" charset="0"/>
                                <a:cs typeface="Segoe UI" panose="020B0502040204020203" pitchFamily="34" charset="0"/>
                              </a:rPr>
                              <m:t>𝑓</m:t>
                            </m:r>
                          </m:e>
                        </m:acc>
                      </m:e>
                      <m:sup>
                        <m:r>
                          <a:rPr lang="en-US" b="0" i="1" smtClean="0">
                            <a:latin typeface="Cambria Math" panose="02040503050406030204" pitchFamily="18" charset="0"/>
                            <a:cs typeface="Segoe UI" panose="020B0502040204020203" pitchFamily="34" charset="0"/>
                          </a:rPr>
                          <m:t>−1</m:t>
                        </m:r>
                      </m:sup>
                    </m:sSup>
                    <m:d>
                      <m:dPr>
                        <m:ctrlPr>
                          <a:rPr lang="en-GB" i="1" smtClean="0">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m:rPr>
                            <m:nor/>
                          </m:rPr>
                          <a:rPr lang="en-GB" dirty="0">
                            <a:cs typeface="Segoe UI" panose="020B0502040204020203" pitchFamily="34" charset="0"/>
                          </a:rPr>
                          <m:t> </m:t>
                        </m:r>
                        <m:r>
                          <a:rPr lang="en-GB"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a14:m>
                <a:endParaRPr lang="en-GB"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ea typeface="Segoe UI" panose="020B0502040204020203" pitchFamily="34" charset="0"/>
                              <a:cs typeface="Segoe UI" panose="020B0502040204020203" pitchFamily="34" charset="0"/>
                            </a:rPr>
                            <m:t>𝑓</m:t>
                          </m:r>
                          <m:r>
                            <a:rPr lang="en-GB"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Segoe UI" panose="020B0502040204020203" pitchFamily="34" charset="0"/>
                              <a:cs typeface="Segoe UI" panose="020B0502040204020203" pitchFamily="34" charset="0"/>
                            </a:rPr>
                            <m:t>𝑘</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𝑥</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𝑦</m:t>
                          </m:r>
                        </m:e>
                      </m:d>
                      <m:r>
                        <a:rPr lang="en-US" b="0" i="1" smtClean="0">
                          <a:latin typeface="Cambria Math" panose="02040503050406030204" pitchFamily="18" charset="0"/>
                          <a:cs typeface="Segoe UI" panose="020B0502040204020203" pitchFamily="34" charset="0"/>
                        </a:rPr>
                        <m:t>=</m:t>
                      </m:r>
                      <m:r>
                        <m:rPr>
                          <m:nor/>
                        </m:rPr>
                        <a:rPr lang="en-GB" dirty="0">
                          <a:cs typeface="Segoe UI" panose="020B0502040204020203" pitchFamily="34" charset="0"/>
                        </a:rPr>
                        <m:t> </m:t>
                      </m:r>
                      <m:sSup>
                        <m:sSupPr>
                          <m:ctrlPr>
                            <a:rPr lang="en-GB" i="1">
                              <a:latin typeface="Cambria Math" panose="02040503050406030204" pitchFamily="18" charset="0"/>
                              <a:cs typeface="Segoe UI" panose="020B0502040204020203" pitchFamily="34" charset="0"/>
                            </a:rPr>
                          </m:ctrlPr>
                        </m:sSup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e>
                        <m:sup>
                          <m:r>
                            <a:rPr lang="en-US" i="1">
                              <a:latin typeface="Cambria Math" panose="02040503050406030204" pitchFamily="18" charset="0"/>
                              <a:cs typeface="Segoe UI" panose="020B0502040204020203" pitchFamily="34" charset="0"/>
                            </a:rPr>
                            <m:t>−1</m:t>
                          </m:r>
                        </m:sup>
                      </m:sSup>
                      <m:d>
                        <m:dPr>
                          <m:ctrlPr>
                            <a:rPr lang="en-GB" i="1">
                              <a:latin typeface="Cambria Math" panose="02040503050406030204" pitchFamily="18" charset="0"/>
                              <a:cs typeface="Segoe UI" panose="020B0502040204020203" pitchFamily="34" charset="0"/>
                            </a:rPr>
                          </m:ctrlPr>
                        </m:dPr>
                        <m:e>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𝑓</m:t>
                              </m:r>
                            </m:e>
                          </m:acc>
                          <m:r>
                            <a:rPr lang="en-US" i="1">
                              <a:latin typeface="Cambria Math" panose="02040503050406030204" pitchFamily="18" charset="0"/>
                              <a:ea typeface="Cambria Math" panose="02040503050406030204" pitchFamily="18" charset="0"/>
                              <a:cs typeface="Segoe UI" panose="020B0502040204020203" pitchFamily="34" charset="0"/>
                            </a:rPr>
                            <m:t>∘</m:t>
                          </m:r>
                          <m:acc>
                            <m:accPr>
                              <m:chr m:val="̂"/>
                              <m:ctrlPr>
                                <a:rPr lang="en-GB" i="1">
                                  <a:latin typeface="Cambria Math" panose="02040503050406030204" pitchFamily="18" charset="0"/>
                                  <a:cs typeface="Segoe UI" panose="020B0502040204020203" pitchFamily="34" charset="0"/>
                                </a:rPr>
                              </m:ctrlPr>
                            </m:accPr>
                            <m:e>
                              <m:r>
                                <a:rPr lang="en-US" i="1">
                                  <a:latin typeface="Cambria Math" panose="02040503050406030204" pitchFamily="18" charset="0"/>
                                  <a:cs typeface="Segoe UI" panose="020B0502040204020203" pitchFamily="34" charset="0"/>
                                </a:rPr>
                                <m:t>𝑘</m:t>
                              </m:r>
                            </m:e>
                          </m:acc>
                        </m:e>
                      </m:d>
                    </m:oMath>
                  </m:oMathPara>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In words, the convolution theorem states that convolution in the spatial domain is equivalent to the inverse Fourier transform of the point wise product of the Fourier transforms of the image and the kernel, and vice versa </a:t>
                </a:r>
              </a:p>
              <a:p>
                <a:r>
                  <a:rPr lang="en-GB" dirty="0">
                    <a:ea typeface="Segoe UI" panose="020B0502040204020203" pitchFamily="34" charset="0"/>
                    <a:cs typeface="Segoe UI" panose="020B0502040204020203" pitchFamily="34" charset="0"/>
                  </a:rPr>
                  <a:t>The convolution theorem helps us understand the effects of filtering</a:t>
                </a:r>
              </a:p>
            </p:txBody>
          </p:sp>
        </mc:Choice>
        <mc:Fallback>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333375" y="1158892"/>
                <a:ext cx="11133947" cy="5446957"/>
              </a:xfrm>
              <a:blipFill>
                <a:blip r:embed="rId4"/>
                <a:stretch>
                  <a:fillRect l="-1150" t="-2461"/>
                </a:stretch>
              </a:blipFill>
            </p:spPr>
            <p:txBody>
              <a:bodyPr/>
              <a:lstStyle/>
              <a:p>
                <a:r>
                  <a:rPr lang="en-US">
                    <a:noFill/>
                  </a:rPr>
                  <a:t> </a:t>
                </a:r>
              </a:p>
            </p:txBody>
          </p:sp>
        </mc:Fallback>
      </mc:AlternateContent>
    </p:spTree>
    <p:extLst>
      <p:ext uri="{BB962C8B-B14F-4D97-AF65-F5344CB8AC3E}">
        <p14:creationId xmlns:p14="http://schemas.microsoft.com/office/powerpoint/2010/main" val="253700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8CFC-DE9A-12BE-F360-B64D1B09624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5FDD248-644D-6F95-687F-A5FAF9F440EB}"/>
              </a:ext>
            </a:extLst>
          </p:cNvPr>
          <p:cNvSpPr>
            <a:spLocks noGrp="1"/>
          </p:cNvSpPr>
          <p:nvPr>
            <p:ph type="subTitle" idx="1"/>
          </p:nvPr>
        </p:nvSpPr>
        <p:spPr>
          <a:xfrm>
            <a:off x="2251284" y="1685430"/>
            <a:ext cx="8784381" cy="1460779"/>
          </a:xfrm>
        </p:spPr>
        <p:txBody>
          <a:bodyPr>
            <a:normAutofit fontScale="92500"/>
          </a:bodyPr>
          <a:lstStyle/>
          <a:p>
            <a:r>
              <a:rPr lang="en-US" sz="4400" b="1" dirty="0"/>
              <a:t>Gaussian Filtering and Image Pyramids</a:t>
            </a:r>
          </a:p>
        </p:txBody>
      </p:sp>
    </p:spTree>
    <p:extLst>
      <p:ext uri="{BB962C8B-B14F-4D97-AF65-F5344CB8AC3E}">
        <p14:creationId xmlns:p14="http://schemas.microsoft.com/office/powerpoint/2010/main" val="777517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B0FB-1B54-446C-4FAA-B8BCC1A6C4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40449A9-797C-A36B-1D22-67EA96EF294C}"/>
              </a:ext>
            </a:extLst>
          </p:cNvPr>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Similar objects in the image can appear with different scales</a:t>
            </a:r>
          </a:p>
          <a:p>
            <a:r>
              <a:rPr lang="en-US" dirty="0">
                <a:ea typeface="Segoe UI" panose="020B0502040204020203" pitchFamily="34" charset="0"/>
                <a:cs typeface="Segoe UI" panose="020B0502040204020203" pitchFamily="34" charset="0"/>
              </a:rPr>
              <a:t>Template has fixed scale</a:t>
            </a:r>
          </a:p>
          <a:p>
            <a:endParaRPr lang="en-US" dirty="0">
              <a:ea typeface="Segoe UI" panose="020B0502040204020203" pitchFamily="34" charset="0"/>
              <a:cs typeface="Segoe UI" panose="020B0502040204020203" pitchFamily="34" charset="0"/>
            </a:endParaRPr>
          </a:p>
          <a:p>
            <a:pPr marL="0" indent="0">
              <a:buNone/>
            </a:pPr>
            <a:r>
              <a:rPr lang="en-US" sz="1600" dirty="0">
                <a:ea typeface="Segoe UI" panose="020B0502040204020203" pitchFamily="34" charset="0"/>
                <a:cs typeface="Segoe UI" panose="020B0502040204020203" pitchFamily="34" charset="0"/>
                <a:hlinkClick r:id="rId3"/>
              </a:rPr>
              <a:t>Image credit, Lecture slides, </a:t>
            </a:r>
            <a:r>
              <a:rPr lang="en-US" sz="1600" dirty="0" err="1">
                <a:hlinkClick r:id="rId3"/>
              </a:rPr>
              <a:t>Sitzmann</a:t>
            </a:r>
            <a:r>
              <a:rPr lang="en-US" sz="1600" dirty="0">
                <a:hlinkClick r:id="rId3"/>
              </a:rPr>
              <a:t>, </a:t>
            </a:r>
            <a:r>
              <a:rPr lang="en-US" sz="1600" dirty="0" err="1">
                <a:hlinkClick r:id="rId3"/>
              </a:rPr>
              <a:t>Konaković</a:t>
            </a:r>
            <a:r>
              <a:rPr lang="en-US" sz="1600" dirty="0">
                <a:hlinkClick r:id="rId3"/>
              </a:rPr>
              <a:t> </a:t>
            </a:r>
            <a:r>
              <a:rPr lang="en-US" sz="1600" dirty="0" err="1">
                <a:hlinkClick r:id="rId3"/>
              </a:rPr>
              <a:t>Luković</a:t>
            </a:r>
            <a:r>
              <a:rPr lang="en-US" sz="1600" dirty="0">
                <a:hlinkClick r:id="rId3"/>
              </a:rPr>
              <a:t>, and  Freeman, 2023</a:t>
            </a:r>
            <a:endParaRPr lang="en-US" sz="1600" dirty="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938DD0A-E011-21DB-8862-F1A2D33B6C00}"/>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5" name="Picture 4">
            <a:extLst>
              <a:ext uri="{FF2B5EF4-FFF2-40B4-BE49-F238E27FC236}">
                <a16:creationId xmlns:a16="http://schemas.microsoft.com/office/drawing/2014/main" id="{C77A8089-7747-49C2-1706-59B8D613A190}"/>
              </a:ext>
            </a:extLst>
          </p:cNvPr>
          <p:cNvPicPr>
            <a:picLocks noChangeAspect="1"/>
          </p:cNvPicPr>
          <p:nvPr/>
        </p:nvPicPr>
        <p:blipFill>
          <a:blip r:embed="rId4"/>
          <a:stretch>
            <a:fillRect/>
          </a:stretch>
        </p:blipFill>
        <p:spPr>
          <a:xfrm>
            <a:off x="7118904" y="2412375"/>
            <a:ext cx="4987500" cy="4346982"/>
          </a:xfrm>
          <a:prstGeom prst="rect">
            <a:avLst/>
          </a:prstGeom>
        </p:spPr>
      </p:pic>
      <p:pic>
        <p:nvPicPr>
          <p:cNvPr id="8" name="Picture 7">
            <a:extLst>
              <a:ext uri="{FF2B5EF4-FFF2-40B4-BE49-F238E27FC236}">
                <a16:creationId xmlns:a16="http://schemas.microsoft.com/office/drawing/2014/main" id="{CEDD08A3-7045-80DB-F948-B92B55BBDBAF}"/>
              </a:ext>
            </a:extLst>
          </p:cNvPr>
          <p:cNvPicPr>
            <a:picLocks noChangeAspect="1"/>
          </p:cNvPicPr>
          <p:nvPr/>
        </p:nvPicPr>
        <p:blipFill>
          <a:blip r:embed="rId5"/>
          <a:stretch>
            <a:fillRect/>
          </a:stretch>
        </p:blipFill>
        <p:spPr>
          <a:xfrm>
            <a:off x="9248273" y="1003101"/>
            <a:ext cx="1010543" cy="960374"/>
          </a:xfrm>
          <a:prstGeom prst="rect">
            <a:avLst/>
          </a:prstGeom>
        </p:spPr>
      </p:pic>
      <p:sp>
        <p:nvSpPr>
          <p:cNvPr id="9" name="TextBox 8">
            <a:extLst>
              <a:ext uri="{FF2B5EF4-FFF2-40B4-BE49-F238E27FC236}">
                <a16:creationId xmlns:a16="http://schemas.microsoft.com/office/drawing/2014/main" id="{A1D6A40D-7771-F87B-CA87-86DBED913C49}"/>
              </a:ext>
            </a:extLst>
          </p:cNvPr>
          <p:cNvSpPr txBox="1"/>
          <p:nvPr/>
        </p:nvSpPr>
        <p:spPr>
          <a:xfrm>
            <a:off x="8847440" y="1897693"/>
            <a:ext cx="1699475" cy="461665"/>
          </a:xfrm>
          <a:prstGeom prst="rect">
            <a:avLst/>
          </a:prstGeom>
          <a:noFill/>
        </p:spPr>
        <p:txBody>
          <a:bodyPr wrap="square" rtlCol="0">
            <a:spAutoFit/>
          </a:bodyPr>
          <a:lstStyle/>
          <a:p>
            <a:pPr algn="ctr"/>
            <a:r>
              <a:rPr lang="en-US" sz="2400" dirty="0"/>
              <a:t>Template</a:t>
            </a:r>
          </a:p>
        </p:txBody>
      </p:sp>
    </p:spTree>
    <p:extLst>
      <p:ext uri="{BB962C8B-B14F-4D97-AF65-F5344CB8AC3E}">
        <p14:creationId xmlns:p14="http://schemas.microsoft.com/office/powerpoint/2010/main" val="243506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0825-AFDF-5F90-BAD2-BB592E4BAB4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E4CC0D0-882F-5D8A-3564-FED72F16E642}"/>
              </a:ext>
            </a:extLst>
          </p:cNvPr>
          <p:cNvSpPr>
            <a:spLocks noGrp="1"/>
          </p:cNvSpPr>
          <p:nvPr>
            <p:ph sz="quarter" idx="10"/>
          </p:nvPr>
        </p:nvSpPr>
        <p:spPr>
          <a:xfrm>
            <a:off x="333376" y="1101013"/>
            <a:ext cx="11755155" cy="1056971"/>
          </a:xfrm>
        </p:spPr>
        <p:txBody>
          <a:bodyPr>
            <a:normAutofit/>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Using only 1 scale leads to poor results</a:t>
            </a:r>
          </a:p>
        </p:txBody>
      </p:sp>
      <p:sp>
        <p:nvSpPr>
          <p:cNvPr id="2" name="Title 1">
            <a:extLst>
              <a:ext uri="{FF2B5EF4-FFF2-40B4-BE49-F238E27FC236}">
                <a16:creationId xmlns:a16="http://schemas.microsoft.com/office/drawing/2014/main" id="{D7D78F9D-E688-850E-5237-C0B8BA0E1EA3}"/>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DC90AD37-063C-D95D-6AF8-F1C63BFC7879}"/>
              </a:ext>
            </a:extLst>
          </p:cNvPr>
          <p:cNvPicPr>
            <a:picLocks noChangeAspect="1"/>
          </p:cNvPicPr>
          <p:nvPr/>
        </p:nvPicPr>
        <p:blipFill>
          <a:blip r:embed="rId3"/>
          <a:stretch>
            <a:fillRect/>
          </a:stretch>
        </p:blipFill>
        <p:spPr>
          <a:xfrm>
            <a:off x="393236" y="3991002"/>
            <a:ext cx="746054" cy="709015"/>
          </a:xfrm>
          <a:prstGeom prst="rect">
            <a:avLst/>
          </a:prstGeom>
        </p:spPr>
      </p:pic>
      <p:sp>
        <p:nvSpPr>
          <p:cNvPr id="9" name="TextBox 8">
            <a:extLst>
              <a:ext uri="{FF2B5EF4-FFF2-40B4-BE49-F238E27FC236}">
                <a16:creationId xmlns:a16="http://schemas.microsoft.com/office/drawing/2014/main" id="{B8C1A23A-6519-90B8-9BFC-4C578F812E81}"/>
              </a:ext>
            </a:extLst>
          </p:cNvPr>
          <p:cNvSpPr txBox="1"/>
          <p:nvPr/>
        </p:nvSpPr>
        <p:spPr>
          <a:xfrm>
            <a:off x="59036" y="4614948"/>
            <a:ext cx="1414455" cy="461665"/>
          </a:xfrm>
          <a:prstGeom prst="rect">
            <a:avLst/>
          </a:prstGeom>
          <a:noFill/>
        </p:spPr>
        <p:txBody>
          <a:bodyPr wrap="square" rtlCol="0">
            <a:spAutoFit/>
          </a:bodyPr>
          <a:lstStyle/>
          <a:p>
            <a:pPr algn="ctr"/>
            <a:r>
              <a:rPr lang="en-US" sz="2400" dirty="0"/>
              <a:t>Template</a:t>
            </a:r>
          </a:p>
        </p:txBody>
      </p:sp>
      <p:pic>
        <p:nvPicPr>
          <p:cNvPr id="4" name="Picture 3">
            <a:extLst>
              <a:ext uri="{FF2B5EF4-FFF2-40B4-BE49-F238E27FC236}">
                <a16:creationId xmlns:a16="http://schemas.microsoft.com/office/drawing/2014/main" id="{E153EE61-BD5F-1E75-6FDB-BFE55A1B8862}"/>
              </a:ext>
            </a:extLst>
          </p:cNvPr>
          <p:cNvPicPr>
            <a:picLocks noChangeAspect="1"/>
          </p:cNvPicPr>
          <p:nvPr/>
        </p:nvPicPr>
        <p:blipFill>
          <a:blip r:embed="rId4"/>
          <a:stretch>
            <a:fillRect/>
          </a:stretch>
        </p:blipFill>
        <p:spPr>
          <a:xfrm>
            <a:off x="3260490" y="2273870"/>
            <a:ext cx="5195594" cy="4550593"/>
          </a:xfrm>
          <a:prstGeom prst="rect">
            <a:avLst/>
          </a:prstGeom>
        </p:spPr>
      </p:pic>
      <p:pic>
        <p:nvPicPr>
          <p:cNvPr id="6" name="Picture 5">
            <a:extLst>
              <a:ext uri="{FF2B5EF4-FFF2-40B4-BE49-F238E27FC236}">
                <a16:creationId xmlns:a16="http://schemas.microsoft.com/office/drawing/2014/main" id="{38595172-2116-D9B1-D68A-7D87E2260C1D}"/>
              </a:ext>
            </a:extLst>
          </p:cNvPr>
          <p:cNvPicPr>
            <a:picLocks noChangeAspect="1"/>
          </p:cNvPicPr>
          <p:nvPr/>
        </p:nvPicPr>
        <p:blipFill>
          <a:blip r:embed="rId5"/>
          <a:stretch>
            <a:fillRect/>
          </a:stretch>
        </p:blipFill>
        <p:spPr>
          <a:xfrm>
            <a:off x="10088718" y="3193938"/>
            <a:ext cx="2103282" cy="2842018"/>
          </a:xfrm>
          <a:prstGeom prst="rect">
            <a:avLst/>
          </a:prstGeom>
        </p:spPr>
      </p:pic>
      <p:sp>
        <p:nvSpPr>
          <p:cNvPr id="10" name="Arrow: Right 9">
            <a:extLst>
              <a:ext uri="{FF2B5EF4-FFF2-40B4-BE49-F238E27FC236}">
                <a16:creationId xmlns:a16="http://schemas.microsoft.com/office/drawing/2014/main" id="{09A8BF9D-B2E5-8256-ABD3-1C0F29393F66}"/>
              </a:ext>
            </a:extLst>
          </p:cNvPr>
          <p:cNvSpPr/>
          <p:nvPr/>
        </p:nvSpPr>
        <p:spPr>
          <a:xfrm>
            <a:off x="1473490" y="3193939"/>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Search with template</a:t>
            </a:r>
          </a:p>
        </p:txBody>
      </p:sp>
      <p:sp>
        <p:nvSpPr>
          <p:cNvPr id="11" name="Arrow: Right 10">
            <a:extLst>
              <a:ext uri="{FF2B5EF4-FFF2-40B4-BE49-F238E27FC236}">
                <a16:creationId xmlns:a16="http://schemas.microsoft.com/office/drawing/2014/main" id="{7E626B3F-2E29-66B0-E8C3-92DFAE2B8E17}"/>
              </a:ext>
            </a:extLst>
          </p:cNvPr>
          <p:cNvSpPr/>
          <p:nvPr/>
        </p:nvSpPr>
        <p:spPr>
          <a:xfrm>
            <a:off x="8397675" y="3335440"/>
            <a:ext cx="1750422" cy="25590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Result</a:t>
            </a:r>
          </a:p>
        </p:txBody>
      </p:sp>
      <p:sp>
        <p:nvSpPr>
          <p:cNvPr id="12" name="TextBox 11">
            <a:extLst>
              <a:ext uri="{FF2B5EF4-FFF2-40B4-BE49-F238E27FC236}">
                <a16:creationId xmlns:a16="http://schemas.microsoft.com/office/drawing/2014/main" id="{256010C8-3EF3-7F42-FD3F-77DB6E4FA5FC}"/>
              </a:ext>
            </a:extLst>
          </p:cNvPr>
          <p:cNvSpPr txBox="1"/>
          <p:nvPr/>
        </p:nvSpPr>
        <p:spPr>
          <a:xfrm>
            <a:off x="224680" y="5865579"/>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6"/>
              </a:rPr>
              <a:t>Image credit, Lecture slides, </a:t>
            </a:r>
            <a:r>
              <a:rPr lang="en-US" sz="1800" dirty="0" err="1">
                <a:hlinkClick r:id="rId6"/>
              </a:rPr>
              <a:t>Sitzmann</a:t>
            </a:r>
            <a:r>
              <a:rPr lang="en-US" sz="1800" dirty="0">
                <a:hlinkClick r:id="rId6"/>
              </a:rPr>
              <a:t>, </a:t>
            </a:r>
            <a:r>
              <a:rPr lang="en-US" sz="1800" dirty="0" err="1">
                <a:hlinkClick r:id="rId6"/>
              </a:rPr>
              <a:t>Konaković</a:t>
            </a:r>
            <a:r>
              <a:rPr lang="en-US" sz="1800" dirty="0">
                <a:hlinkClick r:id="rId6"/>
              </a:rPr>
              <a:t> </a:t>
            </a:r>
            <a:r>
              <a:rPr lang="en-US" sz="1800" dirty="0" err="1">
                <a:hlinkClick r:id="rId6"/>
              </a:rPr>
              <a:t>Luković</a:t>
            </a:r>
            <a:r>
              <a:rPr lang="en-US" sz="1800" dirty="0">
                <a:hlinkClick r:id="rId6"/>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25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C472-4440-1EB3-8F7D-84CE33DA01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492929-A6EE-BEA5-B949-F7F798FDBACF}"/>
              </a:ext>
            </a:extLst>
          </p:cNvPr>
          <p:cNvSpPr>
            <a:spLocks noGrp="1"/>
          </p:cNvSpPr>
          <p:nvPr>
            <p:ph sz="quarter" idx="10"/>
          </p:nvPr>
        </p:nvSpPr>
        <p:spPr>
          <a:xfrm>
            <a:off x="333376" y="1101013"/>
            <a:ext cx="11755155" cy="1548134"/>
          </a:xfrm>
        </p:spPr>
        <p:txBody>
          <a:bodyPr>
            <a:normAutofit lnSpcReduction="10000"/>
          </a:bodyPr>
          <a:lstStyle/>
          <a:p>
            <a:pPr marL="0" indent="0">
              <a:buNone/>
            </a:pPr>
            <a:r>
              <a:rPr lang="en-US" dirty="0">
                <a:ea typeface="Segoe UI" panose="020B0502040204020203" pitchFamily="34" charset="0"/>
                <a:cs typeface="Segoe UI" panose="020B0502040204020203" pitchFamily="34" charset="0"/>
              </a:rPr>
              <a:t>Search an image for objects matching a template</a:t>
            </a:r>
          </a:p>
          <a:p>
            <a:r>
              <a:rPr lang="en-US" dirty="0">
                <a:ea typeface="Segoe UI" panose="020B0502040204020203" pitchFamily="34" charset="0"/>
                <a:cs typeface="Segoe UI" panose="020B0502040204020203" pitchFamily="34" charset="0"/>
              </a:rPr>
              <a:t>Search on multi-scale pyramid leads to scale intendent results</a:t>
            </a:r>
          </a:p>
          <a:p>
            <a:r>
              <a:rPr lang="en-US" dirty="0">
                <a:ea typeface="Segoe UI" panose="020B0502040204020203" pitchFamily="34" charset="0"/>
                <a:cs typeface="Segoe UI" panose="020B0502040204020203" pitchFamily="34" charset="0"/>
              </a:rPr>
              <a:t>More satisfactory result </a:t>
            </a:r>
          </a:p>
        </p:txBody>
      </p:sp>
      <p:sp>
        <p:nvSpPr>
          <p:cNvPr id="2" name="Title 1">
            <a:extLst>
              <a:ext uri="{FF2B5EF4-FFF2-40B4-BE49-F238E27FC236}">
                <a16:creationId xmlns:a16="http://schemas.microsoft.com/office/drawing/2014/main" id="{09E53AE1-7A58-3C04-8878-0977991E93E2}"/>
              </a:ext>
            </a:extLst>
          </p:cNvPr>
          <p:cNvSpPr>
            <a:spLocks noGrp="1"/>
          </p:cNvSpPr>
          <p:nvPr>
            <p:ph type="title"/>
          </p:nvPr>
        </p:nvSpPr>
        <p:spPr>
          <a:xfrm>
            <a:off x="333375" y="212492"/>
            <a:ext cx="11647823" cy="674370"/>
          </a:xfrm>
        </p:spPr>
        <p:txBody>
          <a:bodyPr>
            <a:normAutofit fontScale="90000"/>
          </a:bodyPr>
          <a:lstStyle/>
          <a:p>
            <a:r>
              <a:rPr lang="en-US" dirty="0">
                <a:latin typeface="+mn-lt"/>
              </a:rPr>
              <a:t>Image Pyramid Example</a:t>
            </a:r>
          </a:p>
        </p:txBody>
      </p:sp>
      <p:pic>
        <p:nvPicPr>
          <p:cNvPr id="8" name="Picture 7">
            <a:extLst>
              <a:ext uri="{FF2B5EF4-FFF2-40B4-BE49-F238E27FC236}">
                <a16:creationId xmlns:a16="http://schemas.microsoft.com/office/drawing/2014/main" id="{89B02128-7091-0929-D7C7-F34FB9331DB2}"/>
              </a:ext>
            </a:extLst>
          </p:cNvPr>
          <p:cNvPicPr>
            <a:picLocks noChangeAspect="1"/>
          </p:cNvPicPr>
          <p:nvPr/>
        </p:nvPicPr>
        <p:blipFill>
          <a:blip r:embed="rId3"/>
          <a:stretch>
            <a:fillRect/>
          </a:stretch>
        </p:blipFill>
        <p:spPr>
          <a:xfrm>
            <a:off x="5585677" y="2720376"/>
            <a:ext cx="423237" cy="402224"/>
          </a:xfrm>
          <a:prstGeom prst="rect">
            <a:avLst/>
          </a:prstGeom>
        </p:spPr>
      </p:pic>
      <p:sp>
        <p:nvSpPr>
          <p:cNvPr id="9" name="TextBox 8">
            <a:extLst>
              <a:ext uri="{FF2B5EF4-FFF2-40B4-BE49-F238E27FC236}">
                <a16:creationId xmlns:a16="http://schemas.microsoft.com/office/drawing/2014/main" id="{F558AFF2-BD02-F24E-1955-A5B701A91D2C}"/>
              </a:ext>
            </a:extLst>
          </p:cNvPr>
          <p:cNvSpPr txBox="1"/>
          <p:nvPr/>
        </p:nvSpPr>
        <p:spPr>
          <a:xfrm>
            <a:off x="5122200" y="3042757"/>
            <a:ext cx="1414455" cy="461665"/>
          </a:xfrm>
          <a:prstGeom prst="rect">
            <a:avLst/>
          </a:prstGeom>
          <a:noFill/>
        </p:spPr>
        <p:txBody>
          <a:bodyPr wrap="square" rtlCol="0">
            <a:spAutoFit/>
          </a:bodyPr>
          <a:lstStyle/>
          <a:p>
            <a:pPr algn="ctr"/>
            <a:r>
              <a:rPr lang="en-US" sz="2400" dirty="0"/>
              <a:t>Template</a:t>
            </a:r>
          </a:p>
        </p:txBody>
      </p:sp>
      <p:pic>
        <p:nvPicPr>
          <p:cNvPr id="13" name="Picture 12">
            <a:extLst>
              <a:ext uri="{FF2B5EF4-FFF2-40B4-BE49-F238E27FC236}">
                <a16:creationId xmlns:a16="http://schemas.microsoft.com/office/drawing/2014/main" id="{790E6B42-56D8-8BCC-458A-C8A216C5CFC7}"/>
              </a:ext>
            </a:extLst>
          </p:cNvPr>
          <p:cNvPicPr>
            <a:picLocks noChangeAspect="1"/>
          </p:cNvPicPr>
          <p:nvPr/>
        </p:nvPicPr>
        <p:blipFill>
          <a:blip r:embed="rId4"/>
          <a:stretch>
            <a:fillRect/>
          </a:stretch>
        </p:blipFill>
        <p:spPr>
          <a:xfrm>
            <a:off x="146304" y="3504422"/>
            <a:ext cx="11919120" cy="3141086"/>
          </a:xfrm>
          <a:prstGeom prst="rect">
            <a:avLst/>
          </a:prstGeom>
        </p:spPr>
      </p:pic>
      <p:sp>
        <p:nvSpPr>
          <p:cNvPr id="14" name="TextBox 13">
            <a:extLst>
              <a:ext uri="{FF2B5EF4-FFF2-40B4-BE49-F238E27FC236}">
                <a16:creationId xmlns:a16="http://schemas.microsoft.com/office/drawing/2014/main" id="{7749097A-EA6D-7969-7C28-AAD0B35ADCA0}"/>
              </a:ext>
            </a:extLst>
          </p:cNvPr>
          <p:cNvSpPr txBox="1"/>
          <p:nvPr/>
        </p:nvSpPr>
        <p:spPr>
          <a:xfrm>
            <a:off x="9109167" y="5891705"/>
            <a:ext cx="2936529" cy="923330"/>
          </a:xfrm>
          <a:prstGeom prst="rect">
            <a:avLst/>
          </a:prstGeom>
          <a:noFill/>
        </p:spPr>
        <p:txBody>
          <a:bodyPr wrap="square" rtlCol="0">
            <a:spAutoFit/>
          </a:bodyPr>
          <a:lstStyle/>
          <a:p>
            <a:pPr marL="0" indent="0">
              <a:buNone/>
            </a:pPr>
            <a:r>
              <a:rPr lang="en-US" sz="1800" dirty="0">
                <a:ea typeface="Segoe UI" panose="020B0502040204020203" pitchFamily="34" charset="0"/>
                <a:cs typeface="Segoe UI" panose="020B0502040204020203" pitchFamily="34" charset="0"/>
                <a:hlinkClick r:id="rId5"/>
              </a:rPr>
              <a:t>Image credit, Lecture slides, </a:t>
            </a:r>
            <a:r>
              <a:rPr lang="en-US" sz="1800" dirty="0" err="1">
                <a:hlinkClick r:id="rId5"/>
              </a:rPr>
              <a:t>Sitzmann</a:t>
            </a:r>
            <a:r>
              <a:rPr lang="en-US" sz="1800" dirty="0">
                <a:hlinkClick r:id="rId5"/>
              </a:rPr>
              <a:t>, </a:t>
            </a:r>
            <a:r>
              <a:rPr lang="en-US" sz="1800" dirty="0" err="1">
                <a:hlinkClick r:id="rId5"/>
              </a:rPr>
              <a:t>Konaković</a:t>
            </a:r>
            <a:r>
              <a:rPr lang="en-US" sz="1800" dirty="0">
                <a:hlinkClick r:id="rId5"/>
              </a:rPr>
              <a:t> </a:t>
            </a:r>
            <a:r>
              <a:rPr lang="en-US" sz="1800" dirty="0" err="1">
                <a:hlinkClick r:id="rId5"/>
              </a:rPr>
              <a:t>Luković</a:t>
            </a:r>
            <a:r>
              <a:rPr lang="en-US" sz="1800" dirty="0">
                <a:hlinkClick r:id="rId5"/>
              </a:rPr>
              <a:t>, and  Freeman, 2023</a:t>
            </a:r>
            <a:endParaRPr lang="en-US" sz="1800" dirty="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04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6" y="1101013"/>
            <a:ext cx="5122890" cy="5470268"/>
          </a:xfrm>
        </p:spPr>
        <p:txBody>
          <a:bodyPr>
            <a:normAutofit/>
          </a:bodyPr>
          <a:lstStyle/>
          <a:p>
            <a:pPr marL="0" indent="0">
              <a:buNone/>
            </a:pPr>
            <a:r>
              <a:rPr lang="en-US" dirty="0">
                <a:ea typeface="Segoe UI" panose="020B0502040204020203" pitchFamily="34" charset="0"/>
                <a:cs typeface="Segoe UI" panose="020B0502040204020203" pitchFamily="34" charset="0"/>
              </a:rPr>
              <a:t>Use Gaussian filtering allows down sampling without aliasing </a:t>
            </a:r>
          </a:p>
          <a:p>
            <a:r>
              <a:rPr lang="en-US" dirty="0">
                <a:ea typeface="Segoe UI" panose="020B0502040204020203" pitchFamily="34" charset="0"/>
                <a:cs typeface="Segoe UI" panose="020B0502040204020203" pitchFamily="34" charset="0"/>
              </a:rPr>
              <a:t>Convolve image with Gaussian filter</a:t>
            </a:r>
          </a:p>
          <a:p>
            <a:r>
              <a:rPr lang="en-US" dirty="0">
                <a:ea typeface="Segoe UI" panose="020B0502040204020203" pitchFamily="34" charset="0"/>
                <a:cs typeface="Segoe UI" panose="020B0502040204020203" pitchFamily="34" charset="0"/>
              </a:rPr>
              <a:t>Subsampling performed at stride &gt;1 </a:t>
            </a:r>
          </a:p>
          <a:p>
            <a:r>
              <a:rPr lang="en-US" dirty="0">
                <a:ea typeface="Segoe UI" panose="020B0502040204020203" pitchFamily="34" charset="0"/>
                <a:cs typeface="Segoe UI" panose="020B0502040204020203" pitchFamily="34" charset="0"/>
              </a:rPr>
              <a:t>Filtering image to lower resolution eliminates aliasing   </a:t>
            </a:r>
          </a:p>
          <a:p>
            <a:r>
              <a:rPr lang="en-US" dirty="0">
                <a:ea typeface="Segoe UI" panose="020B0502040204020203" pitchFamily="34" charset="0"/>
                <a:cs typeface="Segoe UI" panose="020B0502040204020203" pitchFamily="34" charset="0"/>
              </a:rPr>
              <a:t>Create </a:t>
            </a:r>
            <a:r>
              <a:rPr lang="en-US" b="1" dirty="0">
                <a:ea typeface="Segoe UI" panose="020B0502040204020203" pitchFamily="34" charset="0"/>
                <a:cs typeface="Segoe UI" panose="020B0502040204020203" pitchFamily="34" charset="0"/>
                <a:hlinkClick r:id="rId3"/>
              </a:rPr>
              <a:t>image pyramid </a:t>
            </a:r>
            <a:r>
              <a:rPr lang="en-US" dirty="0">
                <a:ea typeface="Segoe UI" panose="020B0502040204020203" pitchFamily="34" charset="0"/>
                <a:cs typeface="Segoe UI" panose="020B0502040204020203" pitchFamily="34" charset="0"/>
              </a:rPr>
              <a:t>by Gaussian down sampling by octaves (factor of 2) </a:t>
            </a: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Gaussian filtering and down sampling</a:t>
            </a:r>
          </a:p>
        </p:txBody>
      </p:sp>
      <p:pic>
        <p:nvPicPr>
          <p:cNvPr id="4" name="Picture 3">
            <a:extLst>
              <a:ext uri="{FF2B5EF4-FFF2-40B4-BE49-F238E27FC236}">
                <a16:creationId xmlns:a16="http://schemas.microsoft.com/office/drawing/2014/main" id="{37C150D6-0563-4CDE-2B15-8E1A60581FE5}"/>
              </a:ext>
            </a:extLst>
          </p:cNvPr>
          <p:cNvPicPr>
            <a:picLocks noChangeAspect="1"/>
          </p:cNvPicPr>
          <p:nvPr/>
        </p:nvPicPr>
        <p:blipFill>
          <a:blip r:embed="rId4"/>
          <a:stretch>
            <a:fillRect/>
          </a:stretch>
        </p:blipFill>
        <p:spPr>
          <a:xfrm>
            <a:off x="5456265" y="1635655"/>
            <a:ext cx="6596250" cy="4431932"/>
          </a:xfrm>
          <a:prstGeom prst="rect">
            <a:avLst/>
          </a:prstGeom>
        </p:spPr>
      </p:pic>
    </p:spTree>
    <p:extLst>
      <p:ext uri="{BB962C8B-B14F-4D97-AF65-F5344CB8AC3E}">
        <p14:creationId xmlns:p14="http://schemas.microsoft.com/office/powerpoint/2010/main" val="10263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Convolutional kernel weights determine characteristics of filters</a:t>
            </a:r>
          </a:p>
          <a:p>
            <a:pPr lvl="1"/>
            <a:r>
              <a:rPr lang="en-US" dirty="0">
                <a:ea typeface="Segoe UI" panose="020B0502040204020203" pitchFamily="34" charset="0"/>
                <a:cs typeface="Segoe UI" panose="020B0502040204020203" pitchFamily="34" charset="0"/>
              </a:rPr>
              <a:t>Filtering noise</a:t>
            </a:r>
          </a:p>
          <a:p>
            <a:pPr lvl="1"/>
            <a:r>
              <a:rPr lang="en-US" dirty="0">
                <a:ea typeface="Segoe UI" panose="020B0502040204020203" pitchFamily="34" charset="0"/>
                <a:cs typeface="Segoe UI" panose="020B0502040204020203" pitchFamily="34" charset="0"/>
              </a:rPr>
              <a:t>Creating and enhancing features </a:t>
            </a:r>
          </a:p>
          <a:p>
            <a:r>
              <a:rPr lang="en-US" dirty="0">
                <a:ea typeface="Segoe UI" panose="020B0502040204020203" pitchFamily="34" charset="0"/>
                <a:cs typeface="Segoe UI" panose="020B0502040204020203" pitchFamily="34" charset="0"/>
              </a:rPr>
              <a:t>Convolutional filtering is computationally efficient </a:t>
            </a:r>
          </a:p>
          <a:p>
            <a:pPr lvl="1"/>
            <a:r>
              <a:rPr lang="en-US" dirty="0">
                <a:ea typeface="Segoe UI" panose="020B0502040204020203" pitchFamily="34" charset="0"/>
                <a:cs typeface="Segoe UI" panose="020B0502040204020203" pitchFamily="34" charset="0"/>
              </a:rPr>
              <a:t>High volume applications</a:t>
            </a:r>
          </a:p>
          <a:p>
            <a:pPr lvl="1"/>
            <a:r>
              <a:rPr lang="en-US" dirty="0">
                <a:ea typeface="Segoe UI" panose="020B0502040204020203" pitchFamily="34" charset="0"/>
                <a:cs typeface="Segoe UI" panose="020B0502040204020203" pitchFamily="34" charset="0"/>
              </a:rPr>
              <a:t>Real-time CV  </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137230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37CE8-1C24-8345-99FE-BDC588A562F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D471FF-6CF9-4CD8-8D0A-67FE4B6FE059}"/>
              </a:ext>
            </a:extLst>
          </p:cNvPr>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Key points for this lesson</a:t>
            </a:r>
          </a:p>
          <a:p>
            <a:r>
              <a:rPr lang="en-US" dirty="0">
                <a:ea typeface="Segoe UI" panose="020B0502040204020203" pitchFamily="34" charset="0"/>
                <a:cs typeface="Segoe UI" panose="020B0502040204020203" pitchFamily="34" charset="0"/>
              </a:rPr>
              <a:t>How convolutional works in 1-d, 2-d and higher dimension</a:t>
            </a:r>
          </a:p>
          <a:p>
            <a:r>
              <a:rPr lang="en-US" dirty="0">
                <a:ea typeface="Segoe UI" panose="020B0502040204020203" pitchFamily="34" charset="0"/>
                <a:cs typeface="Segoe UI" panose="020B0502040204020203" pitchFamily="34" charset="0"/>
              </a:rPr>
              <a:t>How to apply padding, stride and tiling for convolution </a:t>
            </a:r>
          </a:p>
          <a:p>
            <a:r>
              <a:rPr lang="en-US" dirty="0">
                <a:ea typeface="Segoe UI" panose="020B0502040204020203" pitchFamily="34" charset="0"/>
                <a:cs typeface="Segoe UI" panose="020B0502040204020203" pitchFamily="34" charset="0"/>
              </a:rPr>
              <a:t>Constructing convolutional filter kernels   </a:t>
            </a:r>
          </a:p>
          <a:p>
            <a:r>
              <a:rPr lang="en-US" dirty="0">
                <a:ea typeface="Segoe UI" panose="020B0502040204020203" pitchFamily="34" charset="0"/>
                <a:cs typeface="Segoe UI" panose="020B0502040204020203" pitchFamily="34" charset="0"/>
              </a:rPr>
              <a:t>Linear separation of convolutional kernels</a:t>
            </a:r>
          </a:p>
          <a:p>
            <a:r>
              <a:rPr lang="en-US" dirty="0">
                <a:ea typeface="Segoe UI" panose="020B0502040204020203" pitchFamily="34" charset="0"/>
                <a:cs typeface="Segoe UI" panose="020B0502040204020203" pitchFamily="34" charset="0"/>
              </a:rPr>
              <a:t>The relationship between filtering and the spectrum of images</a:t>
            </a:r>
          </a:p>
          <a:p>
            <a:r>
              <a:rPr lang="en-US" dirty="0">
                <a:ea typeface="Segoe UI" panose="020B0502040204020203" pitchFamily="34" charset="0"/>
                <a:cs typeface="Segoe UI" panose="020B0502040204020203" pitchFamily="34" charset="0"/>
              </a:rPr>
              <a:t>Image pyramids address the issue of multiple scales in images</a:t>
            </a:r>
          </a:p>
        </p:txBody>
      </p:sp>
      <p:sp>
        <p:nvSpPr>
          <p:cNvPr id="2" name="Title 1">
            <a:extLst>
              <a:ext uri="{FF2B5EF4-FFF2-40B4-BE49-F238E27FC236}">
                <a16:creationId xmlns:a16="http://schemas.microsoft.com/office/drawing/2014/main" id="{07FD44E3-902F-CF71-E6EB-B4FCE29DAB74}"/>
              </a:ext>
            </a:extLst>
          </p:cNvPr>
          <p:cNvSpPr>
            <a:spLocks noGrp="1"/>
          </p:cNvSpPr>
          <p:nvPr>
            <p:ph type="title"/>
          </p:nvPr>
        </p:nvSpPr>
        <p:spPr>
          <a:xfrm>
            <a:off x="333375" y="212492"/>
            <a:ext cx="11647823" cy="674370"/>
          </a:xfrm>
        </p:spPr>
        <p:txBody>
          <a:bodyPr>
            <a:normAutofit fontScale="90000"/>
          </a:bodyPr>
          <a:lstStyle/>
          <a:p>
            <a:r>
              <a:rPr lang="en-US" dirty="0">
                <a:latin typeface="+mn-lt"/>
              </a:rPr>
              <a:t>Summary</a:t>
            </a:r>
          </a:p>
        </p:txBody>
      </p:sp>
    </p:spTree>
    <p:extLst>
      <p:ext uri="{BB962C8B-B14F-4D97-AF65-F5344CB8AC3E}">
        <p14:creationId xmlns:p14="http://schemas.microsoft.com/office/powerpoint/2010/main" val="10490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b="1" dirty="0">
                    <a:ea typeface="Segoe UI" panose="020B0502040204020203" pitchFamily="34" charset="0"/>
                    <a:cs typeface="Segoe UI" panose="020B0502040204020203" pitchFamily="34" charset="0"/>
                    <a:hlinkClick r:id="rId3"/>
                  </a:rPr>
                  <a:t>Convolution</a:t>
                </a:r>
                <a:r>
                  <a:rPr lang="en-US" dirty="0">
                    <a:ea typeface="Segoe UI" panose="020B0502040204020203" pitchFamily="34" charset="0"/>
                    <a:cs typeface="Segoe UI" panose="020B0502040204020203" pitchFamily="34" charset="0"/>
                  </a:rPr>
                  <a:t> operations are a computationally efficient method of applying filters </a:t>
                </a:r>
              </a:p>
              <a:p>
                <a:r>
                  <a:rPr lang="en-US" dirty="0">
                    <a:ea typeface="Segoe UI" panose="020B0502040204020203" pitchFamily="34" charset="0"/>
                    <a:cs typeface="Segoe UI" panose="020B0502040204020203" pitchFamily="34" charset="0"/>
                  </a:rPr>
                  <a:t>Discrete convolutional kernels have a </a:t>
                </a:r>
                <a:r>
                  <a:rPr lang="en-US" b="1" dirty="0">
                    <a:ea typeface="Segoe UI" panose="020B0502040204020203" pitchFamily="34" charset="0"/>
                    <a:cs typeface="Segoe UI" panose="020B0502040204020203" pitchFamily="34" charset="0"/>
                  </a:rPr>
                  <a:t>span</a:t>
                </a:r>
                <a:r>
                  <a:rPr lang="en-US" dirty="0">
                    <a:ea typeface="Segoe UI" panose="020B0502040204020203" pitchFamily="34" charset="0"/>
                    <a:cs typeface="Segoe UI" panose="020B0502040204020203" pitchFamily="34" charset="0"/>
                  </a:rPr>
                  <a:t>, measured in points or samples</a:t>
                </a:r>
              </a:p>
              <a:p>
                <a:r>
                  <a:rPr lang="en-US" dirty="0">
                    <a:ea typeface="Segoe UI" panose="020B0502040204020203" pitchFamily="34" charset="0"/>
                    <a:cs typeface="Segoe UI" panose="020B0502040204020203" pitchFamily="34" charset="0"/>
                  </a:rPr>
                  <a:t>Kernel moves over image, a </a:t>
                </a:r>
                <a:r>
                  <a:rPr lang="en-US" b="1" dirty="0">
                    <a:ea typeface="Segoe UI" panose="020B0502040204020203" pitchFamily="34" charset="0"/>
                    <a:cs typeface="Segoe UI" panose="020B0502040204020203" pitchFamily="34" charset="0"/>
                  </a:rPr>
                  <a:t>stride length </a:t>
                </a:r>
                <a:r>
                  <a:rPr lang="en-US" dirty="0">
                    <a:ea typeface="Segoe UI" panose="020B0502040204020203" pitchFamily="34" charset="0"/>
                    <a:cs typeface="Segoe UI" panose="020B0502040204020203" pitchFamily="34" charset="0"/>
                  </a:rPr>
                  <a:t>at a time, producing filtered output</a:t>
                </a:r>
              </a:p>
              <a:p>
                <a:r>
                  <a:rPr lang="en-US" dirty="0">
                    <a:ea typeface="Segoe UI" panose="020B0502040204020203" pitchFamily="34" charset="0"/>
                    <a:cs typeface="Segoe UI" panose="020B0502040204020203" pitchFamily="34" charset="0"/>
                  </a:rPr>
                  <a:t>Typically stride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Segoe UI" panose="020B0502040204020203" pitchFamily="34" charset="0"/>
                    <a:cs typeface="Segoe UI" panose="020B0502040204020203" pitchFamily="34" charset="0"/>
                  </a:rPr>
                  <a:t> span </a:t>
                </a:r>
              </a:p>
              <a:p>
                <a:r>
                  <a:rPr lang="en-US" b="1" dirty="0">
                    <a:ea typeface="Segoe UI" panose="020B0502040204020203" pitchFamily="34" charset="0"/>
                    <a:cs typeface="Segoe UI" panose="020B0502040204020203" pitchFamily="34" charset="0"/>
                  </a:rPr>
                  <a:t>Tiled filters </a:t>
                </a:r>
                <a:r>
                  <a:rPr lang="en-US" dirty="0">
                    <a:ea typeface="Segoe UI" panose="020B0502040204020203" pitchFamily="34" charset="0"/>
                    <a:cs typeface="Segoe UI" panose="020B0502040204020203" pitchFamily="34" charset="0"/>
                  </a:rPr>
                  <a:t>do not overlap, stride = span</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101012"/>
                <a:ext cx="11525250" cy="5362653"/>
              </a:xfrm>
              <a:blipFill>
                <a:blip r:embed="rId4"/>
                <a:stretch>
                  <a:fillRect l="-1111" t="-1934" r="-688"/>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6196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1101012"/>
            <a:ext cx="11525250" cy="5362653"/>
          </a:xfrm>
        </p:spPr>
        <p:txBody>
          <a:bodyPr>
            <a:normAutofit/>
          </a:bodyPr>
          <a:lstStyle/>
          <a:p>
            <a:pPr marL="0" indent="0">
              <a:buNone/>
            </a:pPr>
            <a:r>
              <a:rPr lang="en-US" dirty="0">
                <a:ea typeface="Segoe UI" panose="020B0502040204020203" pitchFamily="34" charset="0"/>
                <a:cs typeface="Segoe UI" panose="020B0502040204020203" pitchFamily="34" charset="0"/>
              </a:rPr>
              <a:t>Convolution operations are a computationally efficient method of applying filters to discretely </a:t>
            </a:r>
          </a:p>
          <a:p>
            <a:r>
              <a:rPr lang="en-US" dirty="0">
                <a:ea typeface="Segoe UI" panose="020B0502040204020203" pitchFamily="34" charset="0"/>
                <a:cs typeface="Segoe UI" panose="020B0502040204020203" pitchFamily="34" charset="0"/>
              </a:rPr>
              <a:t>Convolution kernel is moved along the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Kernel has a small span compared to dimension of input tensor</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At each step a weighted output value is computed</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Output tensor can have different number of dimensions from input tensor</a:t>
            </a:r>
          </a:p>
          <a:p>
            <a:r>
              <a:rPr lang="en-US" dirty="0">
                <a:ea typeface="Segoe UI" panose="020B0502040204020203" pitchFamily="34" charset="0"/>
                <a:cs typeface="Segoe UI" panose="020B0502040204020203" pitchFamily="34" charset="0"/>
              </a:rPr>
              <a:t>1-D convolutions are a simple, but useful example </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Time series data</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Speech</a:t>
            </a:r>
          </a:p>
          <a:p>
            <a:pPr lvl="1">
              <a:buFont typeface="Wingdings" panose="05000000000000000000" pitchFamily="2" charset="2"/>
              <a:buChar char="§"/>
            </a:pPr>
            <a:r>
              <a:rPr lang="en-US" dirty="0">
                <a:ea typeface="Segoe UI" panose="020B0502040204020203" pitchFamily="34" charset="0"/>
                <a:cs typeface="Segoe UI" panose="020B0502040204020203" pitchFamily="34" charset="0"/>
              </a:rPr>
              <a:t>Medical signals</a:t>
            </a:r>
          </a:p>
          <a:p>
            <a:pPr marL="0" indent="0">
              <a:buNone/>
            </a:pPr>
            <a:endParaRPr lang="en-GB" dirty="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Convolution</a:t>
            </a:r>
          </a:p>
        </p:txBody>
      </p:sp>
    </p:spTree>
    <p:extLst>
      <p:ext uri="{BB962C8B-B14F-4D97-AF65-F5344CB8AC3E}">
        <p14:creationId xmlns:p14="http://schemas.microsoft.com/office/powerpoint/2010/main" val="385307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sz="quarter" idx="10"/>
              </p:nvPr>
            </p:nvSpPr>
            <p:spPr>
              <a:xfrm>
                <a:off x="333375" y="1036771"/>
                <a:ext cx="11525250" cy="1970950"/>
              </a:xfrm>
            </p:spPr>
            <p:txBody>
              <a:bodyPr>
                <a:normAutofit fontScale="85000" lnSpcReduction="10000"/>
              </a:bodyPr>
              <a:lstStyle/>
              <a:p>
                <a:pPr marL="0" indent="0">
                  <a:buNone/>
                </a:pPr>
                <a:r>
                  <a:rPr lang="en-US" dirty="0">
                    <a:ea typeface="Segoe UI" panose="020B0502040204020203" pitchFamily="34" charset="0"/>
                    <a:cs typeface="Segoe UI" panose="020B0502040204020203" pitchFamily="34" charset="0"/>
                  </a:rPr>
                  <a:t>1-D CNNs are a simple, but useful example </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Consider a convolutional kernel with a </a:t>
                </a:r>
                <a:r>
                  <a:rPr lang="en-GB" b="1" dirty="0">
                    <a:ea typeface="Segoe UI" panose="020B0502040204020203" pitchFamily="34" charset="0"/>
                    <a:cs typeface="Segoe UI" panose="020B0502040204020203" pitchFamily="34" charset="0"/>
                  </a:rPr>
                  <a:t>span</a:t>
                </a:r>
                <a:r>
                  <a:rPr lang="en-GB" dirty="0">
                    <a:ea typeface="Segoe UI" panose="020B0502040204020203" pitchFamily="34" charset="0"/>
                    <a:cs typeface="Segoe UI" panose="020B0502040204020203" pitchFamily="34" charset="0"/>
                  </a:rPr>
                  <a:t> of 3 and </a:t>
                </a:r>
                <a:r>
                  <a:rPr lang="en-GB" b="1" dirty="0">
                    <a:ea typeface="Segoe UI" panose="020B0502040204020203" pitchFamily="34" charset="0"/>
                    <a:cs typeface="Segoe UI" panose="020B0502040204020203" pitchFamily="34" charset="0"/>
                  </a:rPr>
                  <a:t>stride</a:t>
                </a:r>
                <a:r>
                  <a:rPr lang="en-GB" dirty="0">
                    <a:ea typeface="Segoe UI" panose="020B0502040204020203" pitchFamily="34" charset="0"/>
                    <a:cs typeface="Segoe UI" panose="020B0502040204020203" pitchFamily="34" charset="0"/>
                  </a:rPr>
                  <a:t> 1</a:t>
                </a:r>
              </a:p>
              <a:p>
                <a:r>
                  <a:rPr lang="en-GB" dirty="0">
                    <a:ea typeface="Segoe UI" panose="020B0502040204020203" pitchFamily="34" charset="0"/>
                    <a:cs typeface="Segoe UI" panose="020B0502040204020203" pitchFamily="34" charset="0"/>
                  </a:rPr>
                  <a:t>Kernel defined by </a:t>
                </a:r>
                <a:r>
                  <a:rPr lang="en-GB" b="1" dirty="0">
                    <a:ea typeface="Segoe UI" panose="020B0502040204020203" pitchFamily="34" charset="0"/>
                    <a:cs typeface="Segoe UI" panose="020B0502040204020203" pitchFamily="34" charset="0"/>
                  </a:rPr>
                  <a:t>weights</a:t>
                </a:r>
                <a:r>
                  <a:rPr lang="en-GB" dirty="0">
                    <a:ea typeface="Segoe UI" panose="020B0502040204020203" pitchFamily="34" charset="0"/>
                    <a:cs typeface="Segoe UI" panose="020B0502040204020203" pitchFamily="34" charset="0"/>
                  </a:rPr>
                  <a:t> </a:t>
                </a:r>
                <a14:m>
                  <m:oMath xmlns:m="http://schemas.openxmlformats.org/officeDocument/2006/math">
                    <m:d>
                      <m:dPr>
                        <m:begChr m:val="["/>
                        <m:endChr m:val="]"/>
                        <m:ctrlPr>
                          <a:rPr lang="en-US" b="0" i="1" smtClean="0">
                            <a:latin typeface="Cambria Math" panose="02040503050406030204" pitchFamily="18" charset="0"/>
                            <a:cs typeface="Segoe UI" panose="020B0502040204020203" pitchFamily="34" charset="0"/>
                          </a:rPr>
                        </m:ctrlPr>
                      </m:dPr>
                      <m:e>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cs typeface="Segoe UI" panose="020B0502040204020203" pitchFamily="34" charset="0"/>
                          </a:rPr>
                          <m:t>,</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𝑤</m:t>
                            </m:r>
                          </m:e>
                          <m:sub>
                            <m:r>
                              <a:rPr lang="en-US" b="0" i="1" smtClean="0">
                                <a:latin typeface="Cambria Math" panose="02040503050406030204" pitchFamily="18" charset="0"/>
                                <a:cs typeface="Segoe UI" panose="020B0502040204020203" pitchFamily="34" charset="0"/>
                              </a:rPr>
                              <m:t>3</m:t>
                            </m:r>
                          </m:sub>
                        </m:sSub>
                      </m:e>
                    </m:d>
                  </m:oMath>
                </a14:m>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convolved value is the weighted sum over the span of the </a:t>
                </a:r>
                <a:r>
                  <a:rPr lang="en-GB" b="1" dirty="0">
                    <a:ea typeface="Segoe UI" panose="020B0502040204020203" pitchFamily="34" charset="0"/>
                    <a:cs typeface="Segoe UI" panose="020B0502040204020203" pitchFamily="34" charset="0"/>
                  </a:rPr>
                  <a:t>convolutional kernel</a:t>
                </a:r>
              </a:p>
            </p:txBody>
          </p:sp>
        </mc:Choice>
        <mc:Fallback xmlns="">
          <p:sp>
            <p:nvSpPr>
              <p:cNvPr id="7" name="Content Placeholder 6"/>
              <p:cNvSpPr>
                <a:spLocks noGrp="1" noRot="1" noChangeAspect="1" noMove="1" noResize="1" noEditPoints="1" noAdjustHandles="1" noChangeArrowheads="1" noChangeShapeType="1" noTextEdit="1"/>
              </p:cNvSpPr>
              <p:nvPr>
                <p:ph sz="quarter" idx="10"/>
              </p:nvPr>
            </p:nvSpPr>
            <p:spPr>
              <a:xfrm>
                <a:off x="333375" y="1036771"/>
                <a:ext cx="11525250" cy="1970950"/>
              </a:xfrm>
              <a:blipFill>
                <a:blip r:embed="rId3"/>
                <a:stretch>
                  <a:fillRect l="-847" t="-5882"/>
                </a:stretch>
              </a:blipFill>
            </p:spPr>
            <p:txBody>
              <a:bodyPr/>
              <a:lstStyle/>
              <a:p>
                <a:r>
                  <a:rPr lang="en-US">
                    <a:noFill/>
                  </a:rPr>
                  <a:t> </a:t>
                </a:r>
              </a:p>
            </p:txBody>
          </p:sp>
        </mc:Fallback>
      </mc:AlternateContent>
      <p:sp>
        <p:nvSpPr>
          <p:cNvPr id="2" name="Title 1"/>
          <p:cNvSpPr>
            <a:spLocks noGrp="1"/>
          </p:cNvSpPr>
          <p:nvPr>
            <p:ph type="title"/>
          </p:nvPr>
        </p:nvSpPr>
        <p:spPr>
          <a:xfrm>
            <a:off x="333375" y="212492"/>
            <a:ext cx="11647823" cy="674370"/>
          </a:xfrm>
        </p:spPr>
        <p:txBody>
          <a:bodyPr>
            <a:normAutofit fontScale="90000"/>
          </a:bodyPr>
          <a:lstStyle/>
          <a:p>
            <a:r>
              <a:rPr lang="en-US" dirty="0">
                <a:latin typeface="+mn-lt"/>
              </a:rPr>
              <a:t>1-D Convolution</a:t>
            </a:r>
          </a:p>
        </p:txBody>
      </p:sp>
      <p:sp>
        <p:nvSpPr>
          <p:cNvPr id="4" name="Oval 3">
            <a:extLst>
              <a:ext uri="{FF2B5EF4-FFF2-40B4-BE49-F238E27FC236}">
                <a16:creationId xmlns:a16="http://schemas.microsoft.com/office/drawing/2014/main" id="{DF31C8AF-5A4E-4201-B494-55790E89545D}"/>
              </a:ext>
            </a:extLst>
          </p:cNvPr>
          <p:cNvSpPr/>
          <p:nvPr/>
        </p:nvSpPr>
        <p:spPr>
          <a:xfrm>
            <a:off x="3495972"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3B392AB-EE2C-4863-8422-E5FFBDBED76D}"/>
              </a:ext>
            </a:extLst>
          </p:cNvPr>
          <p:cNvSpPr/>
          <p:nvPr/>
        </p:nvSpPr>
        <p:spPr>
          <a:xfrm>
            <a:off x="4200198"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10B5275-3986-4155-893F-85412AED963B}"/>
              </a:ext>
            </a:extLst>
          </p:cNvPr>
          <p:cNvSpPr/>
          <p:nvPr/>
        </p:nvSpPr>
        <p:spPr>
          <a:xfrm>
            <a:off x="49329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DC8E88-A092-40BD-A661-8E2892808663}"/>
              </a:ext>
            </a:extLst>
          </p:cNvPr>
          <p:cNvSpPr/>
          <p:nvPr/>
        </p:nvSpPr>
        <p:spPr>
          <a:xfrm>
            <a:off x="5665798"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ED8A58-E842-4687-AA39-80406E3B037D}"/>
              </a:ext>
            </a:extLst>
          </p:cNvPr>
          <p:cNvSpPr/>
          <p:nvPr/>
        </p:nvSpPr>
        <p:spPr>
          <a:xfrm>
            <a:off x="6370024"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DFC541-7184-4B4E-9DFC-27F64485F905}"/>
              </a:ext>
            </a:extLst>
          </p:cNvPr>
          <p:cNvSpPr/>
          <p:nvPr/>
        </p:nvSpPr>
        <p:spPr>
          <a:xfrm>
            <a:off x="7105947"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EDD8E-D97C-4D41-A98F-78D7B9AE59C7}"/>
              </a:ext>
            </a:extLst>
          </p:cNvPr>
          <p:cNvSpPr/>
          <p:nvPr/>
        </p:nvSpPr>
        <p:spPr>
          <a:xfrm>
            <a:off x="7810173" y="391621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6EB430-DBF4-4E68-AF4F-42975E9200F3}"/>
              </a:ext>
            </a:extLst>
          </p:cNvPr>
          <p:cNvSpPr/>
          <p:nvPr/>
        </p:nvSpPr>
        <p:spPr>
          <a:xfrm>
            <a:off x="85429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1F5825-C92D-4228-84A4-BB3BDDEB8CDB}"/>
              </a:ext>
            </a:extLst>
          </p:cNvPr>
          <p:cNvSpPr/>
          <p:nvPr/>
        </p:nvSpPr>
        <p:spPr>
          <a:xfrm>
            <a:off x="9275773"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4B29BB-7385-4052-9FD9-F2588D8F9FBC}"/>
              </a:ext>
            </a:extLst>
          </p:cNvPr>
          <p:cNvSpPr/>
          <p:nvPr/>
        </p:nvSpPr>
        <p:spPr>
          <a:xfrm>
            <a:off x="9979999" y="392675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263AA8-F44A-402E-9EDA-92644395A3D7}"/>
              </a:ext>
            </a:extLst>
          </p:cNvPr>
          <p:cNvSpPr/>
          <p:nvPr/>
        </p:nvSpPr>
        <p:spPr>
          <a:xfrm>
            <a:off x="4962949" y="2985544"/>
            <a:ext cx="522626" cy="521377"/>
          </a:xfrm>
          <a:prstGeom prst="ellipse">
            <a:avLst/>
          </a:prstGeom>
          <a:solidFill>
            <a:srgbClr val="FFC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9BE50D-BE9E-4B1D-80A8-4E699E062C66}"/>
              </a:ext>
            </a:extLst>
          </p:cNvPr>
          <p:cNvSpPr/>
          <p:nvPr/>
        </p:nvSpPr>
        <p:spPr>
          <a:xfrm>
            <a:off x="3500111" y="3916692"/>
            <a:ext cx="522626" cy="521377"/>
          </a:xfrm>
          <a:prstGeom prst="ellipse">
            <a:avLst/>
          </a:prstGeom>
          <a:solidFill>
            <a:schemeClr val="bg1">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D11D51-1BEC-476B-9747-D7BE569236CD}"/>
              </a:ext>
            </a:extLst>
          </p:cNvPr>
          <p:cNvSpPr/>
          <p:nvPr/>
        </p:nvSpPr>
        <p:spPr>
          <a:xfrm>
            <a:off x="4204337" y="390615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968D26-4644-4C62-9333-6844970B1C10}"/>
              </a:ext>
            </a:extLst>
          </p:cNvPr>
          <p:cNvSpPr/>
          <p:nvPr/>
        </p:nvSpPr>
        <p:spPr>
          <a:xfrm>
            <a:off x="4937137" y="3916692"/>
            <a:ext cx="522626" cy="521377"/>
          </a:xfrm>
          <a:prstGeom prst="ellipse">
            <a:avLst/>
          </a:prstGeom>
          <a:solidFill>
            <a:schemeClr val="bg1">
              <a:lumMod val="50000"/>
              <a:alpha val="52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22C0B6-923F-4950-958A-1357EDA4DE65}"/>
              </a:ext>
            </a:extLst>
          </p:cNvPr>
          <p:cNvCxnSpPr>
            <a:cxnSpLocks/>
            <a:stCxn id="18" idx="7"/>
            <a:endCxn id="16" idx="2"/>
          </p:cNvCxnSpPr>
          <p:nvPr/>
        </p:nvCxnSpPr>
        <p:spPr>
          <a:xfrm flipV="1">
            <a:off x="3946200" y="3246233"/>
            <a:ext cx="1016749" cy="7468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1C855D-61B4-4844-9763-EDB87FBD45AF}"/>
              </a:ext>
            </a:extLst>
          </p:cNvPr>
          <p:cNvCxnSpPr>
            <a:cxnSpLocks/>
            <a:stCxn id="19" idx="0"/>
            <a:endCxn id="16" idx="3"/>
          </p:cNvCxnSpPr>
          <p:nvPr/>
        </p:nvCxnSpPr>
        <p:spPr>
          <a:xfrm flipV="1">
            <a:off x="4465650" y="3430567"/>
            <a:ext cx="573836" cy="4755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C85D63-FF0E-4197-A89D-267628A134BF}"/>
              </a:ext>
            </a:extLst>
          </p:cNvPr>
          <p:cNvCxnSpPr>
            <a:cxnSpLocks/>
            <a:stCxn id="20" idx="1"/>
            <a:endCxn id="16" idx="4"/>
          </p:cNvCxnSpPr>
          <p:nvPr/>
        </p:nvCxnSpPr>
        <p:spPr>
          <a:xfrm flipV="1">
            <a:off x="5013674" y="3506921"/>
            <a:ext cx="210588" cy="486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4F268C0-9D23-42A8-8BC9-F4131C3A17A4}"/>
              </a:ext>
            </a:extLst>
          </p:cNvPr>
          <p:cNvSpPr txBox="1"/>
          <p:nvPr/>
        </p:nvSpPr>
        <p:spPr>
          <a:xfrm>
            <a:off x="3918759" y="3478424"/>
            <a:ext cx="476250" cy="369332"/>
          </a:xfrm>
          <a:prstGeom prst="rect">
            <a:avLst/>
          </a:prstGeom>
          <a:noFill/>
        </p:spPr>
        <p:txBody>
          <a:bodyPr wrap="square" rtlCol="0">
            <a:spAutoFit/>
          </a:bodyPr>
          <a:lstStyle/>
          <a:p>
            <a:pPr algn="ctr"/>
            <a:r>
              <a:rPr lang="en-US" dirty="0"/>
              <a:t>W</a:t>
            </a:r>
            <a:r>
              <a:rPr lang="en-US" baseline="-25000" dirty="0"/>
              <a:t>1</a:t>
            </a:r>
          </a:p>
        </p:txBody>
      </p:sp>
      <p:sp>
        <p:nvSpPr>
          <p:cNvPr id="25" name="TextBox 24">
            <a:extLst>
              <a:ext uri="{FF2B5EF4-FFF2-40B4-BE49-F238E27FC236}">
                <a16:creationId xmlns:a16="http://schemas.microsoft.com/office/drawing/2014/main" id="{9FF1FB54-ABE7-414F-A68E-C302AD627926}"/>
              </a:ext>
            </a:extLst>
          </p:cNvPr>
          <p:cNvSpPr txBox="1"/>
          <p:nvPr/>
        </p:nvSpPr>
        <p:spPr>
          <a:xfrm>
            <a:off x="4690734" y="3559908"/>
            <a:ext cx="476250" cy="369332"/>
          </a:xfrm>
          <a:prstGeom prst="rect">
            <a:avLst/>
          </a:prstGeom>
          <a:noFill/>
        </p:spPr>
        <p:txBody>
          <a:bodyPr wrap="square" rtlCol="0">
            <a:spAutoFit/>
          </a:bodyPr>
          <a:lstStyle/>
          <a:p>
            <a:pPr algn="ctr"/>
            <a:r>
              <a:rPr lang="en-US" dirty="0"/>
              <a:t>W</a:t>
            </a:r>
            <a:r>
              <a:rPr lang="en-US" baseline="-25000" dirty="0"/>
              <a:t>2</a:t>
            </a:r>
          </a:p>
        </p:txBody>
      </p:sp>
      <p:sp>
        <p:nvSpPr>
          <p:cNvPr id="26" name="TextBox 25">
            <a:extLst>
              <a:ext uri="{FF2B5EF4-FFF2-40B4-BE49-F238E27FC236}">
                <a16:creationId xmlns:a16="http://schemas.microsoft.com/office/drawing/2014/main" id="{06AF811E-A482-4B8A-9641-0FF1B76A119B}"/>
              </a:ext>
            </a:extLst>
          </p:cNvPr>
          <p:cNvSpPr txBox="1"/>
          <p:nvPr/>
        </p:nvSpPr>
        <p:spPr>
          <a:xfrm>
            <a:off x="5166984" y="3557418"/>
            <a:ext cx="476250" cy="369332"/>
          </a:xfrm>
          <a:prstGeom prst="rect">
            <a:avLst/>
          </a:prstGeom>
          <a:noFill/>
        </p:spPr>
        <p:txBody>
          <a:bodyPr wrap="square" rtlCol="0">
            <a:spAutoFit/>
          </a:bodyPr>
          <a:lstStyle/>
          <a:p>
            <a:pPr algn="ctr"/>
            <a:r>
              <a:rPr lang="en-US" dirty="0"/>
              <a:t>W</a:t>
            </a:r>
            <a:r>
              <a:rPr lang="en-US" baseline="-25000" dirty="0"/>
              <a:t>3</a:t>
            </a:r>
          </a:p>
        </p:txBody>
      </p:sp>
      <p:sp>
        <p:nvSpPr>
          <p:cNvPr id="27" name="TextBox 26">
            <a:extLst>
              <a:ext uri="{FF2B5EF4-FFF2-40B4-BE49-F238E27FC236}">
                <a16:creationId xmlns:a16="http://schemas.microsoft.com/office/drawing/2014/main" id="{E2E575FF-D25F-47D7-9474-FC9FCB73A8FF}"/>
              </a:ext>
            </a:extLst>
          </p:cNvPr>
          <p:cNvSpPr txBox="1"/>
          <p:nvPr/>
        </p:nvSpPr>
        <p:spPr>
          <a:xfrm>
            <a:off x="2332418" y="3513742"/>
            <a:ext cx="883953" cy="461665"/>
          </a:xfrm>
          <a:prstGeom prst="rect">
            <a:avLst/>
          </a:prstGeom>
          <a:noFill/>
        </p:spPr>
        <p:txBody>
          <a:bodyPr wrap="square" rtlCol="0">
            <a:spAutoFit/>
          </a:bodyPr>
          <a:lstStyle/>
          <a:p>
            <a:pPr algn="ctr"/>
            <a:r>
              <a:rPr lang="en-US" sz="2400" dirty="0"/>
              <a:t>t = 3</a:t>
            </a:r>
          </a:p>
        </p:txBody>
      </p:sp>
      <p:sp>
        <p:nvSpPr>
          <p:cNvPr id="28" name="Right Brace 27">
            <a:extLst>
              <a:ext uri="{FF2B5EF4-FFF2-40B4-BE49-F238E27FC236}">
                <a16:creationId xmlns:a16="http://schemas.microsoft.com/office/drawing/2014/main" id="{D14F6B31-AEDF-4AD0-87C6-2F46CA75C9EF}"/>
              </a:ext>
            </a:extLst>
          </p:cNvPr>
          <p:cNvSpPr/>
          <p:nvPr/>
        </p:nvSpPr>
        <p:spPr>
          <a:xfrm rot="5400000">
            <a:off x="4276845" y="3778128"/>
            <a:ext cx="369332" cy="2009148"/>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FA80784-24CD-497C-9184-17ED80AB892F}"/>
              </a:ext>
            </a:extLst>
          </p:cNvPr>
          <p:cNvSpPr txBox="1"/>
          <p:nvPr/>
        </p:nvSpPr>
        <p:spPr>
          <a:xfrm>
            <a:off x="3380919" y="5067556"/>
            <a:ext cx="2104656" cy="1200329"/>
          </a:xfrm>
          <a:prstGeom prst="rect">
            <a:avLst/>
          </a:prstGeom>
          <a:noFill/>
        </p:spPr>
        <p:txBody>
          <a:bodyPr wrap="square" rtlCol="0">
            <a:spAutoFit/>
          </a:bodyPr>
          <a:lstStyle/>
          <a:p>
            <a:pPr algn="ctr"/>
            <a:r>
              <a:rPr lang="en-US" sz="2400" dirty="0"/>
              <a:t>Kernel Span</a:t>
            </a:r>
          </a:p>
          <a:p>
            <a:pPr algn="ctr"/>
            <a:r>
              <a:rPr lang="en-US" sz="2400" dirty="0"/>
              <a:t>or</a:t>
            </a:r>
          </a:p>
          <a:p>
            <a:pPr algn="ctr"/>
            <a:r>
              <a:rPr lang="en-US" sz="2400" dirty="0"/>
              <a:t>Receptive Field</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9104051-608E-A7D5-96E5-8CC4CBE5BB39}"/>
                  </a:ext>
                </a:extLst>
              </p:cNvPr>
              <p:cNvSpPr txBox="1"/>
              <p:nvPr/>
            </p:nvSpPr>
            <p:spPr>
              <a:xfrm>
                <a:off x="5411757" y="2792595"/>
                <a:ext cx="2697828" cy="871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Segoe UI" panose="020B0502040204020203" pitchFamily="34" charset="0"/>
                          <a:cs typeface="Segoe UI" panose="020B0502040204020203" pitchFamily="34" charset="0"/>
                        </a:rPr>
                        <m:t>𝑠</m:t>
                      </m:r>
                      <m:d>
                        <m:dPr>
                          <m:ctrlPr>
                            <a:rPr lang="en-US" b="0" i="1" smtClean="0">
                              <a:latin typeface="Cambria Math" panose="02040503050406030204" pitchFamily="18" charset="0"/>
                              <a:ea typeface="Segoe UI" panose="020B0502040204020203" pitchFamily="34" charset="0"/>
                              <a:cs typeface="Segoe UI" panose="020B0502040204020203" pitchFamily="34" charset="0"/>
                            </a:rPr>
                          </m:ctrlPr>
                        </m:dPr>
                        <m:e>
                          <m:r>
                            <a:rPr lang="en-US" b="0" i="1" smtClean="0">
                              <a:latin typeface="Cambria Math" panose="02040503050406030204" pitchFamily="18" charset="0"/>
                              <a:ea typeface="Segoe UI" panose="020B0502040204020203" pitchFamily="34" charset="0"/>
                              <a:cs typeface="Segoe UI" panose="020B0502040204020203" pitchFamily="34" charset="0"/>
                            </a:rPr>
                            <m:t>𝑡</m:t>
                          </m:r>
                        </m:e>
                      </m:d>
                      <m:r>
                        <a:rPr lang="en-US" b="0" i="1" smtClean="0">
                          <a:latin typeface="Cambria Math" panose="02040503050406030204" pitchFamily="18" charset="0"/>
                          <a:ea typeface="Segoe UI" panose="020B0502040204020203" pitchFamily="34" charset="0"/>
                          <a:cs typeface="Segoe UI" panose="020B0502040204020203" pitchFamily="34" charset="0"/>
                        </a:rPr>
                        <m:t>=</m:t>
                      </m:r>
                      <m:nary>
                        <m:naryPr>
                          <m:chr m:val="∑"/>
                          <m:ctrlPr>
                            <a:rPr lang="en-US" b="0" i="1" smtClean="0">
                              <a:latin typeface="Cambria Math" panose="02040503050406030204" pitchFamily="18" charset="0"/>
                              <a:cs typeface="Segoe UI" panose="020B0502040204020203" pitchFamily="34" charset="0"/>
                            </a:rPr>
                          </m:ctrlPr>
                        </m:naryPr>
                        <m:sub>
                          <m:r>
                            <m:rPr>
                              <m:brk m:alnAt="23"/>
                            </m:rPr>
                            <a:rPr lang="en-US" b="0" i="1" smtClean="0">
                              <a:latin typeface="Cambria Math" panose="02040503050406030204" pitchFamily="18" charset="0"/>
                              <a:ea typeface="Cambria Math" panose="02040503050406030204" pitchFamily="18" charset="0"/>
                              <a:cs typeface="Segoe UI" panose="020B0502040204020203" pitchFamily="34" charset="0"/>
                            </a:rPr>
                            <m:t>𝜏</m:t>
                          </m:r>
                          <m:r>
                            <a:rPr lang="en-US"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b="0" i="1" smtClean="0">
                              <a:latin typeface="Cambria Math" panose="02040503050406030204" pitchFamily="18" charset="0"/>
                              <a:ea typeface="Cambria Math" panose="02040503050406030204" pitchFamily="18" charset="0"/>
                              <a:cs typeface="Segoe UI" panose="020B0502040204020203" pitchFamily="34" charset="0"/>
                            </a:rPr>
                            <m:t>3</m:t>
                          </m:r>
                        </m:sup>
                        <m:e>
                          <m:r>
                            <a:rPr lang="en-US" b="0" i="1" smtClean="0">
                              <a:latin typeface="Cambria Math" panose="02040503050406030204" pitchFamily="18" charset="0"/>
                              <a:cs typeface="Segoe UI" panose="020B0502040204020203" pitchFamily="34" charset="0"/>
                            </a:rPr>
                            <m:t>𝑥</m:t>
                          </m:r>
                          <m:d>
                            <m:dPr>
                              <m:ctrlPr>
                                <a:rPr lang="en-US" b="0" i="1" smtClean="0">
                                  <a:latin typeface="Cambria Math" panose="02040503050406030204" pitchFamily="18" charset="0"/>
                                  <a:cs typeface="Segoe UI" panose="020B0502040204020203" pitchFamily="34" charset="0"/>
                                </a:rPr>
                              </m:ctrlPr>
                            </m:dPr>
                            <m:e>
                              <m:r>
                                <a:rPr lang="en-US" b="0" i="1" smtClean="0">
                                  <a:latin typeface="Cambria Math" panose="02040503050406030204" pitchFamily="18" charset="0"/>
                                  <a:ea typeface="Cambria Math" panose="02040503050406030204" pitchFamily="18" charset="0"/>
                                  <a:cs typeface="Segoe UI" panose="020B0502040204020203" pitchFamily="34" charset="0"/>
                                </a:rPr>
                                <m:t>𝜏</m:t>
                              </m:r>
                            </m:e>
                          </m:d>
                        </m:e>
                      </m:nary>
                      <m:r>
                        <a:rPr lang="en-US" i="1">
                          <a:latin typeface="Cambria Math" panose="02040503050406030204" pitchFamily="18" charset="0"/>
                          <a:ea typeface="Cambria Math" panose="02040503050406030204" pitchFamily="18" charset="0"/>
                          <a:cs typeface="Segoe UI" panose="020B0502040204020203" pitchFamily="34" charset="0"/>
                        </a:rPr>
                        <m:t>𝑘</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𝑡</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𝜏</m:t>
                      </m:r>
                      <m:r>
                        <a:rPr lang="en-US" i="1">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dirty="0"/>
              </a:p>
            </p:txBody>
          </p:sp>
        </mc:Choice>
        <mc:Fallback>
          <p:sp>
            <p:nvSpPr>
              <p:cNvPr id="3" name="TextBox 2">
                <a:extLst>
                  <a:ext uri="{FF2B5EF4-FFF2-40B4-BE49-F238E27FC236}">
                    <a16:creationId xmlns:a16="http://schemas.microsoft.com/office/drawing/2014/main" id="{69104051-608E-A7D5-96E5-8CC4CBE5BB39}"/>
                  </a:ext>
                </a:extLst>
              </p:cNvPr>
              <p:cNvSpPr txBox="1">
                <a:spLocks noRot="1" noChangeAspect="1" noMove="1" noResize="1" noEditPoints="1" noAdjustHandles="1" noChangeArrowheads="1" noChangeShapeType="1" noTextEdit="1"/>
              </p:cNvSpPr>
              <p:nvPr/>
            </p:nvSpPr>
            <p:spPr>
              <a:xfrm>
                <a:off x="5411757" y="2792595"/>
                <a:ext cx="2697828" cy="87107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78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6" grpId="0" animBg="1"/>
      <p:bldP spid="18" grpId="0" animBg="1"/>
      <p:bldP spid="19" grpId="0" animBg="1"/>
      <p:bldP spid="20" grpId="0" animBg="1"/>
      <p:bldP spid="24" grpId="0"/>
      <p:bldP spid="25" grpId="0"/>
      <p:bldP spid="26" grpId="0"/>
      <p:bldP spid="27" grpId="0"/>
      <p:bldP spid="28" grpId="0" animBg="1"/>
      <p:bldP spid="29"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21DD0A6-7392-461F-B137-FC9219016493}">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12687</TotalTime>
  <Words>3300</Words>
  <Application>Microsoft Office PowerPoint</Application>
  <PresentationFormat>Widescreen</PresentationFormat>
  <Paragraphs>541</Paragraphs>
  <Slides>60</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Cambria Math</vt:lpstr>
      <vt:lpstr>Segoe</vt:lpstr>
      <vt:lpstr>Segoe UI</vt:lpstr>
      <vt:lpstr>Segoe UI Light</vt:lpstr>
      <vt:lpstr>Symbol</vt:lpstr>
      <vt:lpstr>Wingdings</vt:lpstr>
      <vt:lpstr>Office Theme</vt:lpstr>
      <vt:lpstr>CSCI E-25 Computer Vision</vt:lpstr>
      <vt:lpstr>Image Filtering   </vt:lpstr>
      <vt:lpstr>Image Filtering   </vt:lpstr>
      <vt:lpstr>Image Filtering  </vt:lpstr>
      <vt:lpstr>PowerPoint Presentation</vt:lpstr>
      <vt:lpstr>Convolution</vt:lpstr>
      <vt:lpstr>Convolution</vt:lpstr>
      <vt:lpstr>Convolution</vt:lpstr>
      <vt:lpstr>1-D Convolution</vt:lpstr>
      <vt:lpstr>1-D Convolution</vt:lpstr>
      <vt:lpstr>1-D Convolution</vt:lpstr>
      <vt:lpstr>1-D Convolution</vt:lpstr>
      <vt:lpstr>1-D Convolution</vt:lpstr>
      <vt:lpstr>2-D Convolution</vt:lpstr>
      <vt:lpstr>2-D Convolution</vt:lpstr>
      <vt:lpstr>2-D Convolution</vt:lpstr>
      <vt:lpstr>Algebraic Properties of Convolution</vt:lpstr>
      <vt:lpstr>PowerPoint Presentation</vt:lpstr>
      <vt:lpstr>Stride and Tiling</vt:lpstr>
      <vt:lpstr>Stride and Tiling</vt:lpstr>
      <vt:lpstr>Padding for Convolution</vt:lpstr>
      <vt:lpstr>Padding for Convolution</vt:lpstr>
      <vt:lpstr>Circular Convolution</vt:lpstr>
      <vt:lpstr>PowerPoint Presentation</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Common Convolution Kernels</vt:lpstr>
      <vt:lpstr>Median Filter</vt:lpstr>
      <vt:lpstr>PowerPoint Presentation</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Spectral Properties of Images</vt:lpstr>
      <vt:lpstr>The Convolution Theorem</vt:lpstr>
      <vt:lpstr>PowerPoint Presentation</vt:lpstr>
      <vt:lpstr>Image Pyramid Example</vt:lpstr>
      <vt:lpstr>Image Pyramid Example</vt:lpstr>
      <vt:lpstr>Image Pyramid Example</vt:lpstr>
      <vt:lpstr>Gaussian filtering and down sampling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310</cp:revision>
  <dcterms:created xsi:type="dcterms:W3CDTF">2021-10-09T01:58:56Z</dcterms:created>
  <dcterms:modified xsi:type="dcterms:W3CDTF">2026-02-05T19:53:33Z</dcterms:modified>
</cp:coreProperties>
</file>